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7" r:id="rId2"/>
    <p:sldId id="258" r:id="rId3"/>
    <p:sldId id="259" r:id="rId4"/>
    <p:sldId id="260" r:id="rId5"/>
    <p:sldId id="267" r:id="rId6"/>
    <p:sldId id="261" r:id="rId7"/>
    <p:sldId id="268" r:id="rId8"/>
    <p:sldId id="266" r:id="rId9"/>
    <p:sldId id="265" r:id="rId10"/>
    <p:sldId id="262" r:id="rId11"/>
    <p:sldId id="263" r:id="rId12"/>
    <p:sldId id="284" r:id="rId13"/>
    <p:sldId id="285" r:id="rId14"/>
    <p:sldId id="278" r:id="rId15"/>
    <p:sldId id="276" r:id="rId16"/>
    <p:sldId id="277" r:id="rId17"/>
    <p:sldId id="280" r:id="rId18"/>
    <p:sldId id="281" r:id="rId19"/>
    <p:sldId id="282" r:id="rId20"/>
    <p:sldId id="283" r:id="rId21"/>
    <p:sldId id="269" r:id="rId22"/>
    <p:sldId id="270" r:id="rId23"/>
    <p:sldId id="271" r:id="rId24"/>
    <p:sldId id="272" r:id="rId25"/>
    <p:sldId id="273" r:id="rId26"/>
    <p:sldId id="274" r:id="rId27"/>
    <p:sldId id="275" r:id="rId28"/>
    <p:sldId id="286" r:id="rId29"/>
    <p:sldId id="287" r:id="rId30"/>
    <p:sldId id="288" r:id="rId31"/>
    <p:sldId id="290" r:id="rId32"/>
    <p:sldId id="291" r:id="rId33"/>
    <p:sldId id="289" r:id="rId34"/>
  </p:sldIdLst>
  <p:sldSz cx="12192000" cy="6858000"/>
  <p:notesSz cx="6858000" cy="9144000"/>
  <p:defaultTex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BEF1D72-504E-42C3-AF5B-474FFA39EAF0}" type="datetimeFigureOut">
              <a:rPr lang="fa-IR" smtClean="0"/>
              <a:t>09/12/1445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8198A9E-5B33-4F0F-9EBB-4E42229DF800}" type="slidenum">
              <a:rPr lang="fa-IR" smtClean="0"/>
              <a:t>‹#›</a:t>
            </a:fld>
            <a:endParaRPr lang="fa-I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4473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EF1D72-504E-42C3-AF5B-474FFA39EAF0}" type="datetimeFigureOut">
              <a:rPr lang="fa-IR" smtClean="0"/>
              <a:t>09/12/1445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8198A9E-5B33-4F0F-9EBB-4E42229DF800}" type="slidenum">
              <a:rPr lang="fa-IR" smtClean="0"/>
              <a:t>‹#›</a:t>
            </a:fld>
            <a:endParaRPr lang="fa-IR"/>
          </a:p>
        </p:txBody>
      </p:sp>
    </p:spTree>
    <p:extLst>
      <p:ext uri="{BB962C8B-B14F-4D97-AF65-F5344CB8AC3E}">
        <p14:creationId xmlns:p14="http://schemas.microsoft.com/office/powerpoint/2010/main" val="1451676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EF1D72-504E-42C3-AF5B-474FFA39EAF0}" type="datetimeFigureOut">
              <a:rPr lang="fa-IR" smtClean="0"/>
              <a:t>09/12/1445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8198A9E-5B33-4F0F-9EBB-4E42229DF800}" type="slidenum">
              <a:rPr lang="fa-IR" smtClean="0"/>
              <a:t>‹#›</a:t>
            </a:fld>
            <a:endParaRPr lang="fa-IR"/>
          </a:p>
        </p:txBody>
      </p:sp>
    </p:spTree>
    <p:extLst>
      <p:ext uri="{BB962C8B-B14F-4D97-AF65-F5344CB8AC3E}">
        <p14:creationId xmlns:p14="http://schemas.microsoft.com/office/powerpoint/2010/main" val="4137635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EF1D72-504E-42C3-AF5B-474FFA39EAF0}" type="datetimeFigureOut">
              <a:rPr lang="fa-IR" smtClean="0"/>
              <a:t>09/12/1445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8198A9E-5B33-4F0F-9EBB-4E42229DF800}" type="slidenum">
              <a:rPr lang="fa-IR" smtClean="0"/>
              <a:t>‹#›</a:t>
            </a:fld>
            <a:endParaRPr lang="fa-IR"/>
          </a:p>
        </p:txBody>
      </p:sp>
    </p:spTree>
    <p:extLst>
      <p:ext uri="{BB962C8B-B14F-4D97-AF65-F5344CB8AC3E}">
        <p14:creationId xmlns:p14="http://schemas.microsoft.com/office/powerpoint/2010/main" val="2093130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BEF1D72-504E-42C3-AF5B-474FFA39EAF0}" type="datetimeFigureOut">
              <a:rPr lang="fa-IR" smtClean="0"/>
              <a:t>09/12/1445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8198A9E-5B33-4F0F-9EBB-4E42229DF800}" type="slidenum">
              <a:rPr lang="fa-IR" smtClean="0"/>
              <a:t>‹#›</a:t>
            </a:fld>
            <a:endParaRPr lang="fa-I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0770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EF1D72-504E-42C3-AF5B-474FFA39EAF0}" type="datetimeFigureOut">
              <a:rPr lang="fa-IR" smtClean="0"/>
              <a:t>09/12/1445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08198A9E-5B33-4F0F-9EBB-4E42229DF800}" type="slidenum">
              <a:rPr lang="fa-IR" smtClean="0"/>
              <a:t>‹#›</a:t>
            </a:fld>
            <a:endParaRPr lang="fa-IR"/>
          </a:p>
        </p:txBody>
      </p:sp>
    </p:spTree>
    <p:extLst>
      <p:ext uri="{BB962C8B-B14F-4D97-AF65-F5344CB8AC3E}">
        <p14:creationId xmlns:p14="http://schemas.microsoft.com/office/powerpoint/2010/main" val="3942392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BEF1D72-504E-42C3-AF5B-474FFA39EAF0}" type="datetimeFigureOut">
              <a:rPr lang="fa-IR" smtClean="0"/>
              <a:t>09/12/1445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08198A9E-5B33-4F0F-9EBB-4E42229DF800}" type="slidenum">
              <a:rPr lang="fa-IR" smtClean="0"/>
              <a:t>‹#›</a:t>
            </a:fld>
            <a:endParaRPr lang="fa-IR"/>
          </a:p>
        </p:txBody>
      </p:sp>
    </p:spTree>
    <p:extLst>
      <p:ext uri="{BB962C8B-B14F-4D97-AF65-F5344CB8AC3E}">
        <p14:creationId xmlns:p14="http://schemas.microsoft.com/office/powerpoint/2010/main" val="3357660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BEF1D72-504E-42C3-AF5B-474FFA39EAF0}" type="datetimeFigureOut">
              <a:rPr lang="fa-IR" smtClean="0"/>
              <a:t>09/12/1445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08198A9E-5B33-4F0F-9EBB-4E42229DF800}" type="slidenum">
              <a:rPr lang="fa-IR" smtClean="0"/>
              <a:t>‹#›</a:t>
            </a:fld>
            <a:endParaRPr lang="fa-IR"/>
          </a:p>
        </p:txBody>
      </p:sp>
    </p:spTree>
    <p:extLst>
      <p:ext uri="{BB962C8B-B14F-4D97-AF65-F5344CB8AC3E}">
        <p14:creationId xmlns:p14="http://schemas.microsoft.com/office/powerpoint/2010/main" val="1069034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BEF1D72-504E-42C3-AF5B-474FFA39EAF0}" type="datetimeFigureOut">
              <a:rPr lang="fa-IR" smtClean="0"/>
              <a:t>09/12/1445</a:t>
            </a:fld>
            <a:endParaRPr lang="fa-I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fa-IR"/>
          </a:p>
        </p:txBody>
      </p:sp>
      <p:sp>
        <p:nvSpPr>
          <p:cNvPr id="9" name="Slide Number Placeholder 8"/>
          <p:cNvSpPr>
            <a:spLocks noGrp="1"/>
          </p:cNvSpPr>
          <p:nvPr>
            <p:ph type="sldNum" sz="quarter" idx="12"/>
          </p:nvPr>
        </p:nvSpPr>
        <p:spPr/>
        <p:txBody>
          <a:bodyPr/>
          <a:lstStyle/>
          <a:p>
            <a:fld id="{08198A9E-5B33-4F0F-9EBB-4E42229DF800}" type="slidenum">
              <a:rPr lang="fa-IR" smtClean="0"/>
              <a:t>‹#›</a:t>
            </a:fld>
            <a:endParaRPr lang="fa-IR"/>
          </a:p>
        </p:txBody>
      </p:sp>
    </p:spTree>
    <p:extLst>
      <p:ext uri="{BB962C8B-B14F-4D97-AF65-F5344CB8AC3E}">
        <p14:creationId xmlns:p14="http://schemas.microsoft.com/office/powerpoint/2010/main" val="2628422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BEF1D72-504E-42C3-AF5B-474FFA39EAF0}" type="datetimeFigureOut">
              <a:rPr lang="fa-IR" smtClean="0"/>
              <a:t>09/12/1445</a:t>
            </a:fld>
            <a:endParaRPr lang="fa-I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fa-I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8198A9E-5B33-4F0F-9EBB-4E42229DF800}" type="slidenum">
              <a:rPr lang="fa-IR" smtClean="0"/>
              <a:t>‹#›</a:t>
            </a:fld>
            <a:endParaRPr lang="fa-IR"/>
          </a:p>
        </p:txBody>
      </p:sp>
    </p:spTree>
    <p:extLst>
      <p:ext uri="{BB962C8B-B14F-4D97-AF65-F5344CB8AC3E}">
        <p14:creationId xmlns:p14="http://schemas.microsoft.com/office/powerpoint/2010/main" val="1722658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BEF1D72-504E-42C3-AF5B-474FFA39EAF0}" type="datetimeFigureOut">
              <a:rPr lang="fa-IR" smtClean="0"/>
              <a:t>09/12/1445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08198A9E-5B33-4F0F-9EBB-4E42229DF800}" type="slidenum">
              <a:rPr lang="fa-IR" smtClean="0"/>
              <a:t>‹#›</a:t>
            </a:fld>
            <a:endParaRPr lang="fa-IR"/>
          </a:p>
        </p:txBody>
      </p:sp>
    </p:spTree>
    <p:extLst>
      <p:ext uri="{BB962C8B-B14F-4D97-AF65-F5344CB8AC3E}">
        <p14:creationId xmlns:p14="http://schemas.microsoft.com/office/powerpoint/2010/main" val="204693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BEF1D72-504E-42C3-AF5B-474FFA39EAF0}" type="datetimeFigureOut">
              <a:rPr lang="fa-IR" smtClean="0"/>
              <a:t>09/12/1445</a:t>
            </a:fld>
            <a:endParaRPr lang="fa-I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fa-I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8198A9E-5B33-4F0F-9EBB-4E42229DF800}" type="slidenum">
              <a:rPr lang="fa-IR" smtClean="0"/>
              <a:t>‹#›</a:t>
            </a:fld>
            <a:endParaRPr lang="fa-I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632101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1"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r" defTabSz="914400" rtl="1"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3"/>
            <a:ext cx="10058400" cy="1450757"/>
          </a:xfrm>
        </p:spPr>
        <p:txBody>
          <a:bodyPr>
            <a:normAutofit/>
          </a:bodyPr>
          <a:lstStyle/>
          <a:p>
            <a:pPr algn="ctr"/>
            <a:r>
              <a:rPr lang="fa-IR" sz="5400" dirty="0" smtClean="0">
                <a:cs typeface="B Nazanin" panose="00000400000000000000" pitchFamily="2" charset="-78"/>
              </a:rPr>
              <a:t>بسم الله الرحمن الرحیم</a:t>
            </a:r>
            <a:endParaRPr lang="fa-IR" sz="5400" dirty="0">
              <a:cs typeface="B Nazanin" panose="00000400000000000000" pitchFamily="2" charset="-78"/>
            </a:endParaRPr>
          </a:p>
        </p:txBody>
      </p:sp>
      <p:sp>
        <p:nvSpPr>
          <p:cNvPr id="3" name="Content Placeholder 2"/>
          <p:cNvSpPr>
            <a:spLocks noGrp="1"/>
          </p:cNvSpPr>
          <p:nvPr>
            <p:ph idx="1"/>
          </p:nvPr>
        </p:nvSpPr>
        <p:spPr>
          <a:xfrm>
            <a:off x="548640" y="1737360"/>
            <a:ext cx="10607040" cy="4071740"/>
          </a:xfrm>
        </p:spPr>
        <p:txBody>
          <a:bodyPr/>
          <a:lstStyle/>
          <a:p>
            <a:endParaRPr lang="fa-IR" dirty="0" smtClean="0"/>
          </a:p>
          <a:p>
            <a:pPr algn="ctr"/>
            <a:r>
              <a:rPr lang="fa-IR" sz="2800" b="1" dirty="0" smtClean="0">
                <a:cs typeface="B Nazanin" panose="00000400000000000000" pitchFamily="2" charset="-78"/>
              </a:rPr>
              <a:t>کارگاه آموزشی: کمر درد و بیماری های </a:t>
            </a:r>
            <a:r>
              <a:rPr lang="fa-IR" sz="2800" b="1" dirty="0" smtClean="0">
                <a:cs typeface="B Nazanin" panose="00000400000000000000" pitchFamily="2" charset="-78"/>
              </a:rPr>
              <a:t>شغلی</a:t>
            </a:r>
            <a:endParaRPr lang="fa-IR" sz="2400" b="1" dirty="0" smtClean="0">
              <a:cs typeface="B Nazanin" panose="00000400000000000000" pitchFamily="2" charset="-78"/>
            </a:endParaRPr>
          </a:p>
          <a:p>
            <a:pPr algn="ctr"/>
            <a:r>
              <a:rPr lang="fa-IR" sz="2400" b="1" dirty="0" smtClean="0">
                <a:cs typeface="B Nazanin" panose="00000400000000000000" pitchFamily="2" charset="-78"/>
              </a:rPr>
              <a:t>بیمارستان شهید نورانی تالش </a:t>
            </a:r>
          </a:p>
          <a:p>
            <a:pPr algn="ctr"/>
            <a:r>
              <a:rPr lang="fa-IR" sz="2400" b="1" dirty="0" smtClean="0">
                <a:cs typeface="B Nazanin" panose="00000400000000000000" pitchFamily="2" charset="-78"/>
              </a:rPr>
              <a:t>واحد بهداشت حرفه ای </a:t>
            </a:r>
          </a:p>
          <a:p>
            <a:pPr algn="ctr"/>
            <a:r>
              <a:rPr lang="fa-IR" sz="2400" b="1" dirty="0" smtClean="0">
                <a:cs typeface="B Nazanin" panose="00000400000000000000" pitchFamily="2" charset="-78"/>
              </a:rPr>
              <a:t>خرداد 1403</a:t>
            </a:r>
            <a:endParaRPr lang="fa-IR" sz="2800" b="1" dirty="0">
              <a:cs typeface="B Nazanin" panose="00000400000000000000" pitchFamily="2" charset="-78"/>
            </a:endParaRPr>
          </a:p>
        </p:txBody>
      </p:sp>
    </p:spTree>
    <p:extLst>
      <p:ext uri="{BB962C8B-B14F-4D97-AF65-F5344CB8AC3E}">
        <p14:creationId xmlns:p14="http://schemas.microsoft.com/office/powerpoint/2010/main" val="2759778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400" b="1" dirty="0" smtClean="0">
                <a:cs typeface="B Nazanin" panose="00000400000000000000" pitchFamily="2" charset="-78"/>
              </a:rPr>
              <a:t>علل معمول کمر درد در نیرو های خدمات</a:t>
            </a:r>
            <a:endParaRPr lang="fa-IR" sz="4400" b="1" dirty="0">
              <a:cs typeface="B Nazanin" panose="00000400000000000000" pitchFamily="2" charset="-78"/>
            </a:endParaRPr>
          </a:p>
        </p:txBody>
      </p:sp>
      <p:sp>
        <p:nvSpPr>
          <p:cNvPr id="3" name="Content Placeholder 2"/>
          <p:cNvSpPr>
            <a:spLocks noGrp="1"/>
          </p:cNvSpPr>
          <p:nvPr>
            <p:ph idx="1"/>
          </p:nvPr>
        </p:nvSpPr>
        <p:spPr/>
        <p:txBody>
          <a:bodyPr>
            <a:normAutofit/>
          </a:bodyPr>
          <a:lstStyle/>
          <a:p>
            <a:r>
              <a:rPr lang="fa-IR" sz="2400" dirty="0" smtClean="0">
                <a:cs typeface="B Nazanin" panose="00000400000000000000" pitchFamily="2" charset="-78"/>
              </a:rPr>
              <a:t>1. بلند کردن اشیاء: بلند کردن اشیاء سنگین می تواند سبب اسیب به کمر شود. به ویژه وقتی این کار به طور تکراری و به مدت زمان طولانی صورت پذیرد.</a:t>
            </a:r>
          </a:p>
          <a:p>
            <a:r>
              <a:rPr lang="fa-IR" sz="2400" dirty="0" smtClean="0">
                <a:cs typeface="B Nazanin" panose="00000400000000000000" pitchFamily="2" charset="-78"/>
              </a:rPr>
              <a:t>2. پیچش و خمش در ناحیه کمر: در مواقع بلند کردن و نگه داشتن بارهای سنگین </a:t>
            </a:r>
          </a:p>
          <a:p>
            <a:r>
              <a:rPr lang="fa-IR" sz="2400" dirty="0" smtClean="0">
                <a:cs typeface="B Nazanin" panose="00000400000000000000" pitchFamily="2" charset="-78"/>
              </a:rPr>
              <a:t>3. حمل اشیاء به صورت نامناسب یا غیر اصولی </a:t>
            </a:r>
          </a:p>
          <a:p>
            <a:r>
              <a:rPr lang="fa-IR" sz="2400" dirty="0" smtClean="0">
                <a:cs typeface="B Nazanin" panose="00000400000000000000" pitchFamily="2" charset="-78"/>
              </a:rPr>
              <a:t>4. گذاشتن و برداشتن اشیاء در نقاط خارج از حد دسترسی ( بالای سر، به فاصله زیاد از کمر و تنه ) </a:t>
            </a:r>
          </a:p>
          <a:p>
            <a:r>
              <a:rPr lang="fa-IR" sz="2400" dirty="0" smtClean="0">
                <a:cs typeface="B Nazanin" panose="00000400000000000000" pitchFamily="2" charset="-78"/>
              </a:rPr>
              <a:t>5. نشستن یا ایستادن طولانی مدت </a:t>
            </a:r>
          </a:p>
        </p:txBody>
      </p:sp>
    </p:spTree>
    <p:extLst>
      <p:ext uri="{BB962C8B-B14F-4D97-AF65-F5344CB8AC3E}">
        <p14:creationId xmlns:p14="http://schemas.microsoft.com/office/powerpoint/2010/main" val="3964274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400" b="1" dirty="0" smtClean="0">
                <a:cs typeface="B Nazanin" panose="00000400000000000000" pitchFamily="2" charset="-78"/>
              </a:rPr>
              <a:t>علل معمول کمر درد در نیرو های خدمات   </a:t>
            </a:r>
            <a:endParaRPr lang="fa-IR" sz="4400" b="1" dirty="0">
              <a:cs typeface="B Nazanin" panose="00000400000000000000" pitchFamily="2" charset="-78"/>
            </a:endParaRPr>
          </a:p>
        </p:txBody>
      </p:sp>
      <p:sp>
        <p:nvSpPr>
          <p:cNvPr id="3" name="Content Placeholder 2"/>
          <p:cNvSpPr>
            <a:spLocks noGrp="1"/>
          </p:cNvSpPr>
          <p:nvPr>
            <p:ph idx="1"/>
          </p:nvPr>
        </p:nvSpPr>
        <p:spPr/>
        <p:txBody>
          <a:bodyPr>
            <a:normAutofit/>
          </a:bodyPr>
          <a:lstStyle/>
          <a:p>
            <a:r>
              <a:rPr lang="fa-IR" sz="2400" dirty="0">
                <a:cs typeface="B Nazanin" panose="00000400000000000000" pitchFamily="2" charset="-78"/>
              </a:rPr>
              <a:t>6. فشار کاری استاتیک: تحمل بار کاری به صورت استاتیک و دائم ( بدون استراحت ) فرد را در معرض آسیب اسکلتی عضلانی قرار می دهد</a:t>
            </a:r>
            <a:r>
              <a:rPr lang="fa-IR" sz="2400" dirty="0" smtClean="0">
                <a:cs typeface="B Nazanin" panose="00000400000000000000" pitchFamily="2" charset="-78"/>
              </a:rPr>
              <a:t>.</a:t>
            </a:r>
          </a:p>
          <a:p>
            <a:r>
              <a:rPr lang="fa-IR" sz="2400" dirty="0" smtClean="0">
                <a:cs typeface="B Nazanin" panose="00000400000000000000" pitchFamily="2" charset="-78"/>
              </a:rPr>
              <a:t>7. انجام کار سنگین به تنهایی: از گفتن اینکه بلند کردن این جسم برای شما به تنهایی بسیار سنگین است نهراسید. بسار مهم است که شما توانایی ها و محدودیت های جسمی خود را بشناسید.</a:t>
            </a:r>
          </a:p>
          <a:p>
            <a:r>
              <a:rPr lang="fa-IR" sz="2400" dirty="0" smtClean="0">
                <a:cs typeface="B Nazanin" panose="00000400000000000000" pitchFamily="2" charset="-78"/>
              </a:rPr>
              <a:t>8. اضافه وزن: اضافه وزن فشار زیادی به کمر موقع خم شدن به جلو وارد می کند.</a:t>
            </a:r>
          </a:p>
          <a:p>
            <a:r>
              <a:rPr lang="fa-IR" sz="2400" dirty="0" smtClean="0">
                <a:cs typeface="B Nazanin" panose="00000400000000000000" pitchFamily="2" charset="-78"/>
              </a:rPr>
              <a:t>9. لیز خوردن روی سطوح مرطوب یا یخ بسته ممکن است موجب آسیب های کمری شود.</a:t>
            </a:r>
          </a:p>
          <a:p>
            <a:r>
              <a:rPr lang="fa-IR" b="1" dirty="0" smtClean="0">
                <a:cs typeface="B Nazanin" panose="00000400000000000000" pitchFamily="2" charset="-78"/>
              </a:rPr>
              <a:t>* فعالیت های فیزیکی سنگین نقش مهمی را در ابتلاء نیرو های خدمات به کمردرد دارد. فعالیت ها و وظایف مراقبت از بیماران مثل کمک به جابجا کردن و بلند کردن بیماران از مهمترین عوامل مستعد کننده کمر درد در نیرو های خدمات می باشد.</a:t>
            </a:r>
            <a:endParaRPr lang="fa-IR" b="1" dirty="0">
              <a:cs typeface="B Nazanin" panose="00000400000000000000" pitchFamily="2" charset="-78"/>
            </a:endParaRPr>
          </a:p>
        </p:txBody>
      </p:sp>
    </p:spTree>
    <p:extLst>
      <p:ext uri="{BB962C8B-B14F-4D97-AF65-F5344CB8AC3E}">
        <p14:creationId xmlns:p14="http://schemas.microsoft.com/office/powerpoint/2010/main" val="2458506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400" b="1" dirty="0" smtClean="0">
                <a:cs typeface="B Nazanin" panose="00000400000000000000" pitchFamily="2" charset="-78"/>
              </a:rPr>
              <a:t>حمل بار در نیروهای خدمات</a:t>
            </a:r>
            <a:endParaRPr lang="fa-IR" sz="4400" b="1" dirty="0">
              <a:cs typeface="B Nazanin" panose="00000400000000000000" pitchFamily="2" charset="-78"/>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02466" y="2288450"/>
            <a:ext cx="4243410" cy="2418744"/>
          </a:xfrm>
        </p:spPr>
      </p:pic>
      <p:sp>
        <p:nvSpPr>
          <p:cNvPr id="4" name="Content Placeholder 3"/>
          <p:cNvSpPr>
            <a:spLocks noGrp="1"/>
          </p:cNvSpPr>
          <p:nvPr>
            <p:ph sz="half" idx="2"/>
          </p:nvPr>
        </p:nvSpPr>
        <p:spPr>
          <a:xfrm>
            <a:off x="4794070" y="1884922"/>
            <a:ext cx="6962502" cy="4032552"/>
          </a:xfrm>
        </p:spPr>
        <p:txBody>
          <a:bodyPr>
            <a:normAutofit/>
          </a:bodyPr>
          <a:lstStyle/>
          <a:p>
            <a:r>
              <a:rPr lang="fa-IR" dirty="0" smtClean="0">
                <a:cs typeface="B Nazanin" panose="00000400000000000000" pitchFamily="2" charset="-78"/>
              </a:rPr>
              <a:t>1- مقدار </a:t>
            </a:r>
            <a:r>
              <a:rPr lang="fa-IR" dirty="0">
                <a:cs typeface="B Nazanin" panose="00000400000000000000" pitchFamily="2" charset="-78"/>
              </a:rPr>
              <a:t>مجاز برای حمل بار برابر با مقدار مجاز بلند کردن بار (23 کیلوگرم) است.</a:t>
            </a:r>
          </a:p>
          <a:p>
            <a:r>
              <a:rPr lang="fa-IR" dirty="0" smtClean="0">
                <a:cs typeface="B Nazanin" panose="00000400000000000000" pitchFamily="2" charset="-78"/>
              </a:rPr>
              <a:t>2- بار </a:t>
            </a:r>
            <a:r>
              <a:rPr lang="fa-IR" dirty="0">
                <a:cs typeface="B Nazanin" panose="00000400000000000000" pitchFamily="2" charset="-78"/>
              </a:rPr>
              <a:t>را تا حد امکان به بدن خود نزدیک کنید.</a:t>
            </a:r>
          </a:p>
          <a:p>
            <a:r>
              <a:rPr lang="fa-IR" dirty="0" smtClean="0">
                <a:cs typeface="B Nazanin" panose="00000400000000000000" pitchFamily="2" charset="-78"/>
              </a:rPr>
              <a:t>3-بار </a:t>
            </a:r>
            <a:r>
              <a:rPr lang="fa-IR" dirty="0">
                <a:cs typeface="B Nazanin" panose="00000400000000000000" pitchFamily="2" charset="-78"/>
              </a:rPr>
              <a:t>باید دستگیره های مناسبی داشته باشد.</a:t>
            </a:r>
          </a:p>
          <a:p>
            <a:r>
              <a:rPr lang="fa-IR" dirty="0" smtClean="0">
                <a:cs typeface="B Nazanin" panose="00000400000000000000" pitchFamily="2" charset="-78"/>
              </a:rPr>
              <a:t>4-از </a:t>
            </a:r>
            <a:r>
              <a:rPr lang="fa-IR" dirty="0">
                <a:cs typeface="B Nazanin" panose="00000400000000000000" pitchFamily="2" charset="-78"/>
              </a:rPr>
              <a:t>حمل بار با یک دست خودداری شود</a:t>
            </a:r>
            <a:r>
              <a:rPr lang="fa-IR" dirty="0" smtClean="0">
                <a:cs typeface="B Nazanin" panose="00000400000000000000" pitchFamily="2" charset="-78"/>
              </a:rPr>
              <a:t>.</a:t>
            </a:r>
          </a:p>
          <a:p>
            <a:r>
              <a:rPr lang="fa-IR" dirty="0" smtClean="0">
                <a:cs typeface="B Nazanin" panose="00000400000000000000" pitchFamily="2" charset="-78"/>
              </a:rPr>
              <a:t>5-هنگام </a:t>
            </a:r>
            <a:r>
              <a:rPr lang="fa-IR" dirty="0">
                <a:cs typeface="B Nazanin" panose="00000400000000000000" pitchFamily="2" charset="-78"/>
              </a:rPr>
              <a:t>کشیدن یا هل دادن از وزن بدن خود استفاده کنید</a:t>
            </a:r>
            <a:r>
              <a:rPr lang="fa-IR" dirty="0" smtClean="0">
                <a:cs typeface="B Nazanin" panose="00000400000000000000" pitchFamily="2" charset="-78"/>
              </a:rPr>
              <a:t>.</a:t>
            </a:r>
          </a:p>
          <a:p>
            <a:r>
              <a:rPr lang="fa-IR" dirty="0">
                <a:cs typeface="B Nazanin" panose="00000400000000000000" pitchFamily="2" charset="-78"/>
              </a:rPr>
              <a:t>6-در هنگام هل </a:t>
            </a:r>
            <a:r>
              <a:rPr lang="fa-IR" dirty="0" smtClean="0">
                <a:cs typeface="B Nazanin" panose="00000400000000000000" pitchFamily="2" charset="-78"/>
              </a:rPr>
              <a:t>دادن، بدن </a:t>
            </a:r>
            <a:r>
              <a:rPr lang="fa-IR" dirty="0">
                <a:cs typeface="B Nazanin" panose="00000400000000000000" pitchFamily="2" charset="-78"/>
              </a:rPr>
              <a:t>باید به طرف جلو خم و در زمان کشیدن باید به عقب متمایل شود</a:t>
            </a:r>
            <a:r>
              <a:rPr lang="fa-IR" dirty="0" smtClean="0">
                <a:cs typeface="B Nazanin" panose="00000400000000000000" pitchFamily="2" charset="-78"/>
              </a:rPr>
              <a:t>.</a:t>
            </a:r>
          </a:p>
          <a:p>
            <a:r>
              <a:rPr lang="fa-IR" dirty="0">
                <a:cs typeface="B Nazanin" panose="00000400000000000000" pitchFamily="2" charset="-78"/>
              </a:rPr>
              <a:t>7-اگر حمل بارهای سنگین یا حمل مکرر بار در محیط کار غیر قابل اجتناب است, این گونه فعالیت ها باید به تناوب و در بین سایر کارهای سبکتر انجام گیرند.</a:t>
            </a:r>
          </a:p>
          <a:p>
            <a:endParaRPr lang="fa-IR" dirty="0"/>
          </a:p>
        </p:txBody>
      </p:sp>
    </p:spTree>
    <p:extLst>
      <p:ext uri="{BB962C8B-B14F-4D97-AF65-F5344CB8AC3E}">
        <p14:creationId xmlns:p14="http://schemas.microsoft.com/office/powerpoint/2010/main" val="1560044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400" b="1" dirty="0" smtClean="0">
                <a:cs typeface="B Nazanin" panose="00000400000000000000" pitchFamily="2" charset="-78"/>
              </a:rPr>
              <a:t>کمردرد در پرستاران مرد</a:t>
            </a:r>
            <a:endParaRPr lang="fa-IR" sz="4400" b="1" dirty="0">
              <a:cs typeface="B Nazanin" panose="00000400000000000000" pitchFamily="2" charset="-78"/>
            </a:endParaRPr>
          </a:p>
        </p:txBody>
      </p:sp>
      <p:sp>
        <p:nvSpPr>
          <p:cNvPr id="3" name="Content Placeholder 2"/>
          <p:cNvSpPr>
            <a:spLocks noGrp="1"/>
          </p:cNvSpPr>
          <p:nvPr>
            <p:ph idx="1"/>
          </p:nvPr>
        </p:nvSpPr>
        <p:spPr/>
        <p:txBody>
          <a:bodyPr/>
          <a:lstStyle/>
          <a:p>
            <a:endParaRPr lang="fa-IR" dirty="0" smtClean="0"/>
          </a:p>
          <a:p>
            <a:endParaRPr lang="fa-IR" dirty="0"/>
          </a:p>
          <a:p>
            <a:pPr algn="just"/>
            <a:r>
              <a:rPr lang="fa-IR" sz="2400" dirty="0" smtClean="0">
                <a:cs typeface="B Nazanin" panose="00000400000000000000" pitchFamily="2" charset="-78"/>
              </a:rPr>
              <a:t>کمر </a:t>
            </a:r>
            <a:r>
              <a:rPr lang="fa-IR" sz="2400" dirty="0">
                <a:cs typeface="B Nazanin" panose="00000400000000000000" pitchFamily="2" charset="-78"/>
              </a:rPr>
              <a:t>درد یکی از شایع ترین و پر هزینه ترین صدمات شغلی محسوب می شود و پرستاری از جمله  مشاغلی است که </a:t>
            </a:r>
            <a:r>
              <a:rPr lang="fa-IR" sz="2400" dirty="0" smtClean="0">
                <a:cs typeface="B Nazanin" panose="00000400000000000000" pitchFamily="2" charset="-78"/>
              </a:rPr>
              <a:t>با شیوع </a:t>
            </a:r>
            <a:r>
              <a:rPr lang="fa-IR" sz="2400" dirty="0">
                <a:cs typeface="B Nazanin" panose="00000400000000000000" pitchFamily="2" charset="-78"/>
              </a:rPr>
              <a:t>بالای کمر درد همراه </a:t>
            </a:r>
            <a:r>
              <a:rPr lang="fa-IR" sz="2400" dirty="0" smtClean="0">
                <a:cs typeface="B Nazanin" panose="00000400000000000000" pitchFamily="2" charset="-78"/>
              </a:rPr>
              <a:t>است که علت آن را می توان ماهیت مراقبت پرستاری ذکر کرد که علاوه بر پر استرس بودن شامل خدماتی چون ایستادن طولانی مدت،حرکات چرخشی و خم شدن مکرر می باشد.خصوصا افراد شاغل در بخش هایی مثل اورژانس و بخش های مراقبت ویژه بعلت شرایط کاری خاص بیشتر در معرض ابتلا به کمردرد می باشند.</a:t>
            </a:r>
            <a:endParaRPr lang="fa-IR" sz="2400" dirty="0">
              <a:cs typeface="B Nazanin" panose="00000400000000000000" pitchFamily="2" charset="-78"/>
            </a:endParaRPr>
          </a:p>
        </p:txBody>
      </p:sp>
    </p:spTree>
    <p:extLst>
      <p:ext uri="{BB962C8B-B14F-4D97-AF65-F5344CB8AC3E}">
        <p14:creationId xmlns:p14="http://schemas.microsoft.com/office/powerpoint/2010/main" val="178348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400" b="1" dirty="0">
                <a:cs typeface="B Nazanin" panose="00000400000000000000" pitchFamily="2" charset="-78"/>
              </a:rPr>
              <a:t>کمردرد در کارمندان مرد</a:t>
            </a:r>
          </a:p>
        </p:txBody>
      </p:sp>
      <p:pic>
        <p:nvPicPr>
          <p:cNvPr id="5" name="Content Placeholder 4"/>
          <p:cNvPicPr>
            <a:picLocks noGrp="1" noChangeAspect="1"/>
          </p:cNvPicPr>
          <p:nvPr>
            <p:ph sz="half" idx="1"/>
          </p:nvPr>
        </p:nvPicPr>
        <p:blipFill>
          <a:blip r:embed="rId2"/>
          <a:stretch>
            <a:fillRect/>
          </a:stretch>
        </p:blipFill>
        <p:spPr>
          <a:xfrm>
            <a:off x="1410789" y="2213034"/>
            <a:ext cx="4624886" cy="3080174"/>
          </a:xfrm>
          <a:prstGeom prst="rect">
            <a:avLst/>
          </a:prstGeom>
        </p:spPr>
      </p:pic>
      <p:sp>
        <p:nvSpPr>
          <p:cNvPr id="4" name="Content Placeholder 3"/>
          <p:cNvSpPr>
            <a:spLocks noGrp="1"/>
          </p:cNvSpPr>
          <p:nvPr>
            <p:ph sz="half" idx="2"/>
          </p:nvPr>
        </p:nvSpPr>
        <p:spPr/>
        <p:txBody>
          <a:bodyPr/>
          <a:lstStyle/>
          <a:p>
            <a:pPr algn="just"/>
            <a:r>
              <a:rPr lang="fa-IR" sz="2400" dirty="0">
                <a:cs typeface="B Nazanin" panose="00000400000000000000" pitchFamily="2" charset="-78"/>
              </a:rPr>
              <a:t>اختلالات  اسکلتی - عضلانی در بین پرسنل اداری عموماً در ناحیه اندام فوقانی، سر و گردن و کمر ایجاد می‌شود. قرار گرفتن سر و تنه به مدت طولانی در وضعیتی نامناسب، فشاری مضاعف به عضلات کمر و همین طور دیسک های بین مهره ها و ریشه ی اعصاب کمر می آورد که نمود آن، گرفتگی و درد عضلات کمر و یا دردهای سوزشی و تیرکشنده در ستون مهره ها و در مسیر دنده ها به جلو است. </a:t>
            </a:r>
          </a:p>
          <a:p>
            <a:endParaRPr lang="fa-IR" dirty="0"/>
          </a:p>
        </p:txBody>
      </p:sp>
    </p:spTree>
    <p:extLst>
      <p:ext uri="{BB962C8B-B14F-4D97-AF65-F5344CB8AC3E}">
        <p14:creationId xmlns:p14="http://schemas.microsoft.com/office/powerpoint/2010/main" val="1116713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400" b="1" dirty="0" smtClean="0">
                <a:cs typeface="B Nazanin" panose="00000400000000000000" pitchFamily="2" charset="-78"/>
              </a:rPr>
              <a:t>عوارض پشت میز نشینی</a:t>
            </a:r>
            <a:endParaRPr lang="fa-IR" sz="4400" b="1" dirty="0">
              <a:cs typeface="B Nazanin" panose="00000400000000000000" pitchFamily="2" charset="-78"/>
            </a:endParaRPr>
          </a:p>
        </p:txBody>
      </p:sp>
      <p:sp>
        <p:nvSpPr>
          <p:cNvPr id="3" name="Content Placeholder 2"/>
          <p:cNvSpPr>
            <a:spLocks noGrp="1"/>
          </p:cNvSpPr>
          <p:nvPr>
            <p:ph idx="1"/>
          </p:nvPr>
        </p:nvSpPr>
        <p:spPr/>
        <p:txBody>
          <a:bodyPr>
            <a:normAutofit/>
          </a:bodyPr>
          <a:lstStyle/>
          <a:p>
            <a:r>
              <a:rPr lang="fa-IR" sz="2400" dirty="0" smtClean="0">
                <a:cs typeface="B Nazanin" panose="00000400000000000000" pitchFamily="2" charset="-78"/>
              </a:rPr>
              <a:t>1. فشار به دیسک های نخاعی و کمردرد                     6</a:t>
            </a:r>
            <a:r>
              <a:rPr lang="fa-IR" sz="2400" dirty="0">
                <a:cs typeface="B Nazanin" panose="00000400000000000000" pitchFamily="2" charset="-78"/>
              </a:rPr>
              <a:t>. خوردگی و ساییدگی مهره ها </a:t>
            </a:r>
            <a:r>
              <a:rPr lang="fa-IR" sz="2400" dirty="0" smtClean="0">
                <a:cs typeface="B Nazanin" panose="00000400000000000000" pitchFamily="2" charset="-78"/>
              </a:rPr>
              <a:t>         </a:t>
            </a:r>
          </a:p>
          <a:p>
            <a:r>
              <a:rPr lang="fa-IR" sz="2400" dirty="0" smtClean="0">
                <a:cs typeface="B Nazanin" panose="00000400000000000000" pitchFamily="2" charset="-78"/>
              </a:rPr>
              <a:t>2. آسیب پذیری عصب بین دیسک </a:t>
            </a:r>
            <a:r>
              <a:rPr lang="fa-IR" sz="2400" dirty="0">
                <a:cs typeface="B Nazanin" panose="00000400000000000000" pitchFamily="2" charset="-78"/>
              </a:rPr>
              <a:t>ها                         7. مشکلات گوارشی </a:t>
            </a:r>
            <a:endParaRPr lang="fa-IR" sz="2400" dirty="0" smtClean="0">
              <a:cs typeface="B Nazanin" panose="00000400000000000000" pitchFamily="2" charset="-78"/>
            </a:endParaRPr>
          </a:p>
          <a:p>
            <a:r>
              <a:rPr lang="fa-IR" sz="2400" dirty="0" smtClean="0">
                <a:cs typeface="B Nazanin" panose="00000400000000000000" pitchFamily="2" charset="-78"/>
              </a:rPr>
              <a:t>3. کشش بیش از حد </a:t>
            </a:r>
            <a:r>
              <a:rPr lang="fa-IR" sz="2400" dirty="0">
                <a:cs typeface="B Nazanin" panose="00000400000000000000" pitchFamily="2" charset="-78"/>
              </a:rPr>
              <a:t>رباط ها                                  </a:t>
            </a:r>
            <a:r>
              <a:rPr lang="fa-IR" sz="2400" dirty="0" smtClean="0">
                <a:cs typeface="B Nazanin" panose="00000400000000000000" pitchFamily="2" charset="-78"/>
              </a:rPr>
              <a:t> </a:t>
            </a:r>
            <a:r>
              <a:rPr lang="fa-IR" sz="2400" dirty="0">
                <a:cs typeface="B Nazanin" panose="00000400000000000000" pitchFamily="2" charset="-78"/>
              </a:rPr>
              <a:t>8. پوکی </a:t>
            </a:r>
            <a:r>
              <a:rPr lang="fa-IR" sz="2400" dirty="0" smtClean="0">
                <a:cs typeface="B Nazanin" panose="00000400000000000000" pitchFamily="2" charset="-78"/>
              </a:rPr>
              <a:t>استخوان</a:t>
            </a:r>
          </a:p>
          <a:p>
            <a:r>
              <a:rPr lang="fa-IR" sz="2400" dirty="0" smtClean="0">
                <a:cs typeface="B Nazanin" panose="00000400000000000000" pitchFamily="2" charset="-78"/>
              </a:rPr>
              <a:t>4. چاقی و اضافه وزن                                             9. واریس </a:t>
            </a:r>
          </a:p>
          <a:p>
            <a:r>
              <a:rPr lang="fa-IR" sz="2400" dirty="0" smtClean="0">
                <a:cs typeface="B Nazanin" panose="00000400000000000000" pitchFamily="2" charset="-78"/>
              </a:rPr>
              <a:t>5. افزایش خطر ابتلا به بیماری های قلبی </a:t>
            </a:r>
          </a:p>
          <a:p>
            <a:endParaRPr lang="fa-IR" sz="2400" dirty="0">
              <a:cs typeface="B Nazanin" panose="00000400000000000000" pitchFamily="2" charset="-78"/>
            </a:endParaRPr>
          </a:p>
        </p:txBody>
      </p:sp>
    </p:spTree>
    <p:extLst>
      <p:ext uri="{BB962C8B-B14F-4D97-AF65-F5344CB8AC3E}">
        <p14:creationId xmlns:p14="http://schemas.microsoft.com/office/powerpoint/2010/main" val="2886422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400" b="1" dirty="0" smtClean="0">
                <a:cs typeface="B Nazanin" panose="00000400000000000000" pitchFamily="2" charset="-78"/>
              </a:rPr>
              <a:t>آسیب پذیری عصب بین دیسک ها </a:t>
            </a:r>
            <a:endParaRPr lang="fa-IR" sz="4400" b="1" dirty="0">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endParaRPr lang="fa-IR" sz="2400" dirty="0" smtClean="0">
              <a:cs typeface="B Nazanin" panose="00000400000000000000" pitchFamily="2" charset="-78"/>
            </a:endParaRPr>
          </a:p>
          <a:p>
            <a:pPr algn="just"/>
            <a:endParaRPr lang="fa-IR" sz="2400" dirty="0">
              <a:cs typeface="B Nazanin" panose="00000400000000000000" pitchFamily="2" charset="-78"/>
            </a:endParaRPr>
          </a:p>
          <a:p>
            <a:pPr algn="just"/>
            <a:r>
              <a:rPr lang="fa-IR" sz="2400" dirty="0" smtClean="0">
                <a:cs typeface="B Nazanin" panose="00000400000000000000" pitchFamily="2" charset="-78"/>
              </a:rPr>
              <a:t>در حالت ایستاده، دیسک ها در قسمت پایین کمر قرار می گیرد تا بطور طبیعی تراز شود؛ از طرف دیگر با نشستن، مهره ها روی یک دیگر فشرده می شوند تا در برابر نیروی بیشتری مقاومت کنند و به این ترتیب خطر کمردرد مزمن افزایش می یابد. عضلاتی که این دیسک ها را در جای خود نگه می دارند درصورت عدم استفاده ممکن است ضعیف و خشک شوند که باعث آسیب پذیری عصب بین دیسک ها می شود.  </a:t>
            </a:r>
            <a:endParaRPr lang="fa-IR" sz="2400" dirty="0">
              <a:cs typeface="B Nazanin" panose="00000400000000000000" pitchFamily="2" charset="-78"/>
            </a:endParaRPr>
          </a:p>
        </p:txBody>
      </p:sp>
    </p:spTree>
    <p:extLst>
      <p:ext uri="{BB962C8B-B14F-4D97-AF65-F5344CB8AC3E}">
        <p14:creationId xmlns:p14="http://schemas.microsoft.com/office/powerpoint/2010/main" val="809092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400" b="1" dirty="0">
                <a:cs typeface="B Nazanin" panose="00000400000000000000" pitchFamily="2" charset="-78"/>
              </a:rPr>
              <a:t>چاقی و اضافه وزن</a:t>
            </a:r>
          </a:p>
        </p:txBody>
      </p:sp>
      <p:pic>
        <p:nvPicPr>
          <p:cNvPr id="5" name="Content Placeholder 4"/>
          <p:cNvPicPr>
            <a:picLocks noGrp="1" noChangeAspect="1"/>
          </p:cNvPicPr>
          <p:nvPr>
            <p:ph sz="half" idx="1"/>
          </p:nvPr>
        </p:nvPicPr>
        <p:blipFill>
          <a:blip r:embed="rId2"/>
          <a:stretch>
            <a:fillRect/>
          </a:stretch>
        </p:blipFill>
        <p:spPr>
          <a:xfrm>
            <a:off x="1402132" y="2116455"/>
            <a:ext cx="4724348" cy="2782116"/>
          </a:xfrm>
          <a:prstGeom prst="rect">
            <a:avLst/>
          </a:prstGeom>
        </p:spPr>
      </p:pic>
      <p:sp>
        <p:nvSpPr>
          <p:cNvPr id="4" name="Content Placeholder 3"/>
          <p:cNvSpPr>
            <a:spLocks noGrp="1"/>
          </p:cNvSpPr>
          <p:nvPr>
            <p:ph sz="half" idx="2"/>
          </p:nvPr>
        </p:nvSpPr>
        <p:spPr/>
        <p:txBody>
          <a:bodyPr/>
          <a:lstStyle/>
          <a:p>
            <a:r>
              <a:rPr lang="fa-IR" sz="2400" dirty="0">
                <a:cs typeface="B Nazanin" panose="00000400000000000000" pitchFamily="2" charset="-78"/>
              </a:rPr>
              <a:t>نشستن طولانی مدت باعث جمع شدن چربی ها در اطراف شکم می شود و چربی های دور شکم ممکن است سبب دیابت و فشار خون بالا شود. </a:t>
            </a:r>
          </a:p>
          <a:p>
            <a:endParaRPr lang="fa-IR" dirty="0"/>
          </a:p>
        </p:txBody>
      </p:sp>
    </p:spTree>
    <p:extLst>
      <p:ext uri="{BB962C8B-B14F-4D97-AF65-F5344CB8AC3E}">
        <p14:creationId xmlns:p14="http://schemas.microsoft.com/office/powerpoint/2010/main" val="2394951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400" b="1" dirty="0" smtClean="0">
                <a:cs typeface="B Nazanin" panose="00000400000000000000" pitchFamily="2" charset="-78"/>
              </a:rPr>
              <a:t>افزایش خطر ابتلا به بیماری های قلبی </a:t>
            </a:r>
            <a:endParaRPr lang="fa-IR" sz="4400" b="1" dirty="0">
              <a:cs typeface="B Nazanin" panose="00000400000000000000" pitchFamily="2" charset="-78"/>
            </a:endParaRPr>
          </a:p>
        </p:txBody>
      </p:sp>
      <p:pic>
        <p:nvPicPr>
          <p:cNvPr id="5" name="Content Placeholder 4"/>
          <p:cNvPicPr>
            <a:picLocks noGrp="1" noChangeAspect="1"/>
          </p:cNvPicPr>
          <p:nvPr>
            <p:ph sz="half" idx="1"/>
          </p:nvPr>
        </p:nvPicPr>
        <p:blipFill>
          <a:blip r:embed="rId2"/>
          <a:stretch>
            <a:fillRect/>
          </a:stretch>
        </p:blipFill>
        <p:spPr>
          <a:xfrm>
            <a:off x="1096963" y="2213740"/>
            <a:ext cx="4938712" cy="3287771"/>
          </a:xfrm>
          <a:prstGeom prst="rect">
            <a:avLst/>
          </a:prstGeom>
        </p:spPr>
      </p:pic>
      <p:sp>
        <p:nvSpPr>
          <p:cNvPr id="4" name="Content Placeholder 3"/>
          <p:cNvSpPr>
            <a:spLocks noGrp="1"/>
          </p:cNvSpPr>
          <p:nvPr>
            <p:ph sz="half" idx="2"/>
          </p:nvPr>
        </p:nvSpPr>
        <p:spPr/>
        <p:txBody>
          <a:bodyPr>
            <a:normAutofit/>
          </a:bodyPr>
          <a:lstStyle/>
          <a:p>
            <a:r>
              <a:rPr lang="fa-IR" sz="2400" dirty="0" smtClean="0">
                <a:cs typeface="B Nazanin" panose="00000400000000000000" pitchFamily="2" charset="-78"/>
              </a:rPr>
              <a:t>نشستن طولانی سبب کاهش چربی سوزی توسط ماهیچه ها و کند شدن جریان خون می شود. این عوامل سبب افزایش خطر ابتلا به بیماری قلبی، فشار خون بالا و دیگر بیماری ها می شود. نشستن مداوم برای مدت زمان شش ساعت و بی تحرکی سبب کاهش جریان خون در پا ها شده و باعث می شود جریان خون در رگ های قسمت پایین پا بطور چشمگیری کاهش پیدا کند. نشستن طولانی و کاهش فعالیت سیستم عروقی ممکن است موجب آمبولی شود که خطر مرگ را در پی دارد. </a:t>
            </a:r>
            <a:endParaRPr lang="fa-IR" sz="2400" dirty="0">
              <a:cs typeface="B Nazanin" panose="00000400000000000000" pitchFamily="2" charset="-78"/>
            </a:endParaRPr>
          </a:p>
        </p:txBody>
      </p:sp>
    </p:spTree>
    <p:extLst>
      <p:ext uri="{BB962C8B-B14F-4D97-AF65-F5344CB8AC3E}">
        <p14:creationId xmlns:p14="http://schemas.microsoft.com/office/powerpoint/2010/main" val="3511564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400" b="1" dirty="0" smtClean="0">
                <a:cs typeface="B Nazanin" panose="00000400000000000000" pitchFamily="2" charset="-78"/>
              </a:rPr>
              <a:t>واریس</a:t>
            </a:r>
            <a:endParaRPr lang="fa-IR" sz="4400" b="1" dirty="0">
              <a:cs typeface="B Nazanin" panose="00000400000000000000" pitchFamily="2" charset="-78"/>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6963" y="2213740"/>
            <a:ext cx="4938712" cy="3287771"/>
          </a:xfrm>
        </p:spPr>
      </p:pic>
      <p:sp>
        <p:nvSpPr>
          <p:cNvPr id="4" name="Content Placeholder 3"/>
          <p:cNvSpPr>
            <a:spLocks noGrp="1"/>
          </p:cNvSpPr>
          <p:nvPr>
            <p:ph sz="half" idx="2"/>
          </p:nvPr>
        </p:nvSpPr>
        <p:spPr/>
        <p:txBody>
          <a:bodyPr>
            <a:normAutofit/>
          </a:bodyPr>
          <a:lstStyle/>
          <a:p>
            <a:pPr algn="just"/>
            <a:r>
              <a:rPr lang="fa-IR" sz="2400" dirty="0" smtClean="0">
                <a:cs typeface="B Nazanin" panose="00000400000000000000" pitchFamily="2" charset="-78"/>
              </a:rPr>
              <a:t>نشستن پشت میز به مدت طولانی سبب متوقف شدن جریان خون به سمت قلب و انباشته شدن خون درون رگ ها می شود، خون جمع شده به دیواره های رگ فشار وارد می کند و باعث ضعیف شدن و از کار افتادن دریچه های آن و ابتلا به واریس می شود.</a:t>
            </a:r>
            <a:endParaRPr lang="fa-IR" sz="2400" dirty="0">
              <a:cs typeface="B Nazanin" panose="00000400000000000000" pitchFamily="2" charset="-78"/>
            </a:endParaRPr>
          </a:p>
        </p:txBody>
      </p:sp>
    </p:spTree>
    <p:extLst>
      <p:ext uri="{BB962C8B-B14F-4D97-AF65-F5344CB8AC3E}">
        <p14:creationId xmlns:p14="http://schemas.microsoft.com/office/powerpoint/2010/main" val="4144556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55975"/>
            <a:ext cx="10058400" cy="1450757"/>
          </a:xfrm>
        </p:spPr>
        <p:txBody>
          <a:bodyPr>
            <a:normAutofit/>
          </a:bodyPr>
          <a:lstStyle/>
          <a:p>
            <a:pPr algn="ctr"/>
            <a:r>
              <a:rPr lang="fa-IR" sz="4400" b="1" dirty="0" smtClean="0">
                <a:cs typeface="B Nazanin" panose="00000400000000000000" pitchFamily="2" charset="-78"/>
              </a:rPr>
              <a:t>تعریف</a:t>
            </a:r>
            <a:endParaRPr lang="fa-IR" sz="4400" b="1" dirty="0">
              <a:cs typeface="B Nazanin" panose="00000400000000000000" pitchFamily="2" charset="-78"/>
            </a:endParaRPr>
          </a:p>
        </p:txBody>
      </p:sp>
      <p:sp>
        <p:nvSpPr>
          <p:cNvPr id="3" name="Content Placeholder 2"/>
          <p:cNvSpPr>
            <a:spLocks noGrp="1"/>
          </p:cNvSpPr>
          <p:nvPr>
            <p:ph idx="1"/>
          </p:nvPr>
        </p:nvSpPr>
        <p:spPr/>
        <p:txBody>
          <a:bodyPr/>
          <a:lstStyle/>
          <a:p>
            <a:r>
              <a:rPr lang="fa-IR" dirty="0">
                <a:cs typeface="B Nazanin" panose="00000400000000000000" pitchFamily="2" charset="-78"/>
              </a:rPr>
              <a:t>ناهنجاری های اسکلتی عضلانی </a:t>
            </a:r>
            <a:r>
              <a:rPr lang="fa-IR" dirty="0" smtClean="0">
                <a:cs typeface="B Nazanin" panose="00000400000000000000" pitchFamily="2" charset="-78"/>
              </a:rPr>
              <a:t>( </a:t>
            </a:r>
            <a:r>
              <a:rPr lang="en-US" dirty="0" smtClean="0">
                <a:cs typeface="B Nazanin" panose="00000400000000000000" pitchFamily="2" charset="-78"/>
              </a:rPr>
              <a:t>MSD</a:t>
            </a:r>
            <a:r>
              <a:rPr lang="fa-IR" dirty="0" smtClean="0">
                <a:cs typeface="B Nazanin" panose="00000400000000000000" pitchFamily="2" charset="-78"/>
              </a:rPr>
              <a:t> ) شرایطی </a:t>
            </a:r>
            <a:r>
              <a:rPr lang="fa-IR" dirty="0">
                <a:cs typeface="B Nazanin" panose="00000400000000000000" pitchFamily="2" charset="-78"/>
              </a:rPr>
              <a:t>هستند که بر روی عضلات، </a:t>
            </a:r>
            <a:r>
              <a:rPr lang="fa-IR" dirty="0" smtClean="0">
                <a:cs typeface="B Nazanin" panose="00000400000000000000" pitchFamily="2" charset="-78"/>
              </a:rPr>
              <a:t>استخوان </a:t>
            </a:r>
            <a:r>
              <a:rPr lang="fa-IR" dirty="0">
                <a:cs typeface="B Nazanin" panose="00000400000000000000" pitchFamily="2" charset="-78"/>
              </a:rPr>
              <a:t>ها و ماهیچه ها تأثیر میگذارند</a:t>
            </a:r>
            <a:r>
              <a:rPr lang="fa-IR" dirty="0" smtClean="0"/>
              <a:t>.</a:t>
            </a:r>
          </a:p>
          <a:p>
            <a:endParaRPr lang="fa-IR" dirty="0" smtClean="0"/>
          </a:p>
          <a:p>
            <a:r>
              <a:rPr lang="fa-IR" dirty="0" smtClean="0">
                <a:cs typeface="B Nazanin" panose="00000400000000000000" pitchFamily="2" charset="-78"/>
              </a:rPr>
              <a:t>این اختلالات از شایع ترین و پرهزینه ترین صدمات شغلی محسوب می شوند، زیرا هر ساله یک سوم صدمات مرتبط با کار را تشکیل می دهند. </a:t>
            </a:r>
          </a:p>
          <a:p>
            <a:endParaRPr lang="fa-IR" dirty="0" smtClean="0">
              <a:cs typeface="B Nazanin" panose="00000400000000000000" pitchFamily="2" charset="-78"/>
            </a:endParaRPr>
          </a:p>
          <a:p>
            <a:r>
              <a:rPr lang="fa-IR" dirty="0" smtClean="0">
                <a:cs typeface="B Nazanin" panose="00000400000000000000" pitchFamily="2" charset="-78"/>
              </a:rPr>
              <a:t>کمر درد یکی ازرایج ترین این اختلالات می باشد که 80 – 60 درصد افراد آن را در طول زندگی خود تجربه می کنند.در بین بعضی از گروه های شغلی از جمله کارکنان بهداشتی درمانی، </a:t>
            </a:r>
            <a:r>
              <a:rPr lang="en-US" dirty="0" smtClean="0">
                <a:cs typeface="B Nazanin" panose="00000400000000000000" pitchFamily="2" charset="-78"/>
              </a:rPr>
              <a:t>MSD </a:t>
            </a:r>
            <a:r>
              <a:rPr lang="fa-IR" dirty="0" smtClean="0">
                <a:cs typeface="B Nazanin" panose="00000400000000000000" pitchFamily="2" charset="-78"/>
              </a:rPr>
              <a:t> و بخصوص کمر درد از شیوع بالاتری برخوردار است.</a:t>
            </a:r>
          </a:p>
          <a:p>
            <a:endParaRPr lang="fa-IR" dirty="0" smtClean="0">
              <a:cs typeface="B Nazanin" panose="00000400000000000000" pitchFamily="2" charset="-78"/>
            </a:endParaRPr>
          </a:p>
          <a:p>
            <a:r>
              <a:rPr lang="fa-IR" dirty="0" smtClean="0">
                <a:cs typeface="B Nazanin" panose="00000400000000000000" pitchFamily="2" charset="-78"/>
              </a:rPr>
              <a:t>بررسی های صورت گرفته بر روی مشاغل گوناگون نشان داده است که پرستاری در راس ده گروه شغلی که به سخت ترین صدمات </a:t>
            </a:r>
            <a:r>
              <a:rPr lang="en-US" dirty="0" smtClean="0">
                <a:cs typeface="B Nazanin" panose="00000400000000000000" pitchFamily="2" charset="-78"/>
              </a:rPr>
              <a:t>MSD</a:t>
            </a:r>
            <a:r>
              <a:rPr lang="fa-IR" dirty="0" smtClean="0">
                <a:cs typeface="B Nazanin" panose="00000400000000000000" pitchFamily="2" charset="-78"/>
              </a:rPr>
              <a:t> دچار می شوند، قرار دارد.</a:t>
            </a:r>
            <a:endParaRPr lang="fa-IR" dirty="0">
              <a:cs typeface="B Nazanin" panose="00000400000000000000" pitchFamily="2" charset="-78"/>
            </a:endParaRPr>
          </a:p>
        </p:txBody>
      </p:sp>
    </p:spTree>
    <p:extLst>
      <p:ext uri="{BB962C8B-B14F-4D97-AF65-F5344CB8AC3E}">
        <p14:creationId xmlns:p14="http://schemas.microsoft.com/office/powerpoint/2010/main" val="2378415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400" b="1" dirty="0" smtClean="0">
                <a:cs typeface="B Nazanin" panose="00000400000000000000" pitchFamily="2" charset="-78"/>
              </a:rPr>
              <a:t>پوسچر صحیح نشستن در پرسنل اداری</a:t>
            </a:r>
            <a:endParaRPr lang="fa-IR" sz="4400" b="1" dirty="0">
              <a:cs typeface="B Nazanin" panose="00000400000000000000" pitchFamily="2" charset="-78"/>
            </a:endParaRPr>
          </a:p>
        </p:txBody>
      </p:sp>
      <p:pic>
        <p:nvPicPr>
          <p:cNvPr id="5" name="Content Placeholder 4"/>
          <p:cNvPicPr>
            <a:picLocks noGrp="1" noChangeAspect="1"/>
          </p:cNvPicPr>
          <p:nvPr>
            <p:ph sz="half" idx="1"/>
          </p:nvPr>
        </p:nvPicPr>
        <p:blipFill>
          <a:blip r:embed="rId2"/>
          <a:stretch>
            <a:fillRect/>
          </a:stretch>
        </p:blipFill>
        <p:spPr>
          <a:xfrm>
            <a:off x="1096963" y="2561214"/>
            <a:ext cx="4938712" cy="2592823"/>
          </a:xfrm>
          <a:prstGeom prst="rect">
            <a:avLst/>
          </a:prstGeom>
        </p:spPr>
      </p:pic>
      <p:sp>
        <p:nvSpPr>
          <p:cNvPr id="4" name="Content Placeholder 3"/>
          <p:cNvSpPr>
            <a:spLocks noGrp="1"/>
          </p:cNvSpPr>
          <p:nvPr>
            <p:ph sz="half" idx="2"/>
          </p:nvPr>
        </p:nvSpPr>
        <p:spPr/>
        <p:txBody>
          <a:bodyPr/>
          <a:lstStyle/>
          <a:p>
            <a:r>
              <a:rPr lang="fa-IR" sz="2400" dirty="0" smtClean="0">
                <a:cs typeface="B Nazanin" panose="00000400000000000000" pitchFamily="2" charset="-78"/>
              </a:rPr>
              <a:t>1. ارتفاع سظح کار شما باید به شما اجازه دهد بدون کشش یا خم شدن کار کنید. </a:t>
            </a:r>
          </a:p>
          <a:p>
            <a:r>
              <a:rPr lang="fa-IR" sz="2400" dirty="0" smtClean="0">
                <a:cs typeface="B Nazanin" panose="00000400000000000000" pitchFamily="2" charset="-78"/>
              </a:rPr>
              <a:t>2. ساعد باید موازی سطح کاری باشد و در زاویه تقریبی 90 درجه از بالای بازوها قرار بگیرد.</a:t>
            </a:r>
          </a:p>
          <a:p>
            <a:r>
              <a:rPr lang="fa-IR" sz="2400" dirty="0" smtClean="0">
                <a:cs typeface="B Nazanin" panose="00000400000000000000" pitchFamily="2" charset="-78"/>
              </a:rPr>
              <a:t>3. ارتفاع صندلی خود را طوری تنظیم کنید که پای شما روی زمین قرار بگیرد.</a:t>
            </a:r>
          </a:p>
          <a:p>
            <a:r>
              <a:rPr lang="fa-IR" sz="2400" dirty="0" smtClean="0">
                <a:cs typeface="B Nazanin" panose="00000400000000000000" pitchFamily="2" charset="-78"/>
              </a:rPr>
              <a:t>4. سعی کنید در یک وضعیت بیشتر از 30 دقیقه ننشینید. برخیزید و پس از انجام دادن چند حرکت کششی مجدد بنشینید.</a:t>
            </a:r>
          </a:p>
          <a:p>
            <a:endParaRPr lang="fa-IR" dirty="0" smtClean="0"/>
          </a:p>
        </p:txBody>
      </p:sp>
    </p:spTree>
    <p:extLst>
      <p:ext uri="{BB962C8B-B14F-4D97-AF65-F5344CB8AC3E}">
        <p14:creationId xmlns:p14="http://schemas.microsoft.com/office/powerpoint/2010/main" val="4224398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400" b="1" dirty="0" smtClean="0">
                <a:cs typeface="B Nazanin" panose="00000400000000000000" pitchFamily="2" charset="-78"/>
              </a:rPr>
              <a:t>روش های کنترل اختلالات اسکلتی عضلانی </a:t>
            </a:r>
            <a:endParaRPr lang="fa-IR" sz="4400" b="1" dirty="0">
              <a:cs typeface="B Nazanin" panose="00000400000000000000" pitchFamily="2" charset="-78"/>
            </a:endParaRPr>
          </a:p>
        </p:txBody>
      </p:sp>
      <p:sp>
        <p:nvSpPr>
          <p:cNvPr id="3" name="Content Placeholder 2"/>
          <p:cNvSpPr>
            <a:spLocks noGrp="1"/>
          </p:cNvSpPr>
          <p:nvPr>
            <p:ph idx="1"/>
          </p:nvPr>
        </p:nvSpPr>
        <p:spPr>
          <a:xfrm>
            <a:off x="1097280" y="1845734"/>
            <a:ext cx="10058400" cy="4023360"/>
          </a:xfrm>
        </p:spPr>
        <p:txBody>
          <a:bodyPr>
            <a:normAutofit/>
          </a:bodyPr>
          <a:lstStyle/>
          <a:p>
            <a:r>
              <a:rPr lang="fa-IR" sz="2400" b="1" dirty="0" smtClean="0">
                <a:cs typeface="B Nazanin" panose="00000400000000000000" pitchFamily="2" charset="-78"/>
              </a:rPr>
              <a:t>1. کنترل های مهندسی </a:t>
            </a:r>
          </a:p>
          <a:p>
            <a:pPr marL="0" indent="0">
              <a:buNone/>
            </a:pPr>
            <a:r>
              <a:rPr lang="fa-IR" sz="2400" dirty="0" smtClean="0">
                <a:cs typeface="B Nazanin" panose="00000400000000000000" pitchFamily="2" charset="-78"/>
                <a:sym typeface="Wingdings 2" panose="05020102010507070707" pitchFamily="18" charset="2"/>
              </a:rPr>
              <a:t> </a:t>
            </a:r>
            <a:r>
              <a:rPr lang="fa-IR" sz="2400" dirty="0" smtClean="0">
                <a:cs typeface="B Nazanin" panose="00000400000000000000" pitchFamily="2" charset="-78"/>
              </a:rPr>
              <a:t>طراحی ایستگاه کار</a:t>
            </a:r>
          </a:p>
          <a:p>
            <a:pPr marL="0" indent="0">
              <a:buNone/>
            </a:pPr>
            <a:r>
              <a:rPr lang="fa-IR" sz="2400" dirty="0" smtClean="0">
                <a:cs typeface="B Nazanin" panose="00000400000000000000" pitchFamily="2" charset="-78"/>
                <a:sym typeface="Wingdings 2" panose="05020102010507070707" pitchFamily="18" charset="2"/>
              </a:rPr>
              <a:t> طراحی روش کار</a:t>
            </a:r>
          </a:p>
          <a:p>
            <a:pPr marL="0" indent="0">
              <a:buNone/>
            </a:pPr>
            <a:r>
              <a:rPr lang="fa-IR" sz="2400" dirty="0" smtClean="0">
                <a:cs typeface="B Nazanin" panose="00000400000000000000" pitchFamily="2" charset="-78"/>
                <a:sym typeface="Wingdings 2" panose="05020102010507070707" pitchFamily="18" charset="2"/>
              </a:rPr>
              <a:t> طراحی ابزار/ ماشین آلات </a:t>
            </a:r>
            <a:endParaRPr lang="fa-IR" sz="2400" b="1" dirty="0" smtClean="0">
              <a:cs typeface="B Nazanin" panose="00000400000000000000" pitchFamily="2" charset="-78"/>
              <a:sym typeface="Wingdings 2" panose="05020102010507070707" pitchFamily="18" charset="2"/>
            </a:endParaRPr>
          </a:p>
          <a:p>
            <a:pPr marL="0" indent="0">
              <a:buNone/>
            </a:pPr>
            <a:r>
              <a:rPr lang="fa-IR" sz="2400" b="1" dirty="0" smtClean="0">
                <a:cs typeface="B Nazanin" panose="00000400000000000000" pitchFamily="2" charset="-78"/>
                <a:sym typeface="Wingdings 2" panose="05020102010507070707" pitchFamily="18" charset="2"/>
              </a:rPr>
              <a:t>2. کنترل های مدیریتی </a:t>
            </a:r>
          </a:p>
          <a:p>
            <a:pPr marL="0" indent="0" algn="just">
              <a:buNone/>
            </a:pPr>
            <a:r>
              <a:rPr lang="fa-IR" sz="2400" dirty="0" smtClean="0">
                <a:cs typeface="B Nazanin" panose="00000400000000000000" pitchFamily="2" charset="-78"/>
                <a:sym typeface="Wingdings 2" panose="05020102010507070707" pitchFamily="18" charset="2"/>
              </a:rPr>
              <a:t>کنترلهای مدیریتی شامل تغییر عملیات کاری یا روش سازمان دهی کار است.کنترل های مدیریتی معمولا نیازمند مدیریت مستمر و بازخورد از سوی کارگر به منظور اطمینان از کارا بودن خط مشی ها و عملیات جدید است.</a:t>
            </a:r>
          </a:p>
          <a:p>
            <a:pPr marL="0" indent="0">
              <a:buNone/>
            </a:pPr>
            <a:endParaRPr lang="fa-IR" sz="2400" dirty="0" smtClean="0">
              <a:cs typeface="B Nazanin" panose="00000400000000000000" pitchFamily="2" charset="-78"/>
              <a:sym typeface="Wingdings 2" panose="05020102010507070707" pitchFamily="18" charset="2"/>
            </a:endParaRPr>
          </a:p>
          <a:p>
            <a:pPr marL="0" indent="0">
              <a:buNone/>
            </a:pPr>
            <a:endParaRPr lang="fa-IR" sz="2400" b="1" dirty="0" smtClean="0">
              <a:sym typeface="Wingdings 2" panose="05020102010507070707" pitchFamily="18" charset="2"/>
            </a:endParaRPr>
          </a:p>
          <a:p>
            <a:pPr marL="0" indent="0">
              <a:buNone/>
            </a:pPr>
            <a:endParaRPr lang="fa-IR" sz="2400" b="1" dirty="0"/>
          </a:p>
        </p:txBody>
      </p:sp>
    </p:spTree>
    <p:extLst>
      <p:ext uri="{BB962C8B-B14F-4D97-AF65-F5344CB8AC3E}">
        <p14:creationId xmlns:p14="http://schemas.microsoft.com/office/powerpoint/2010/main" val="3115948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400" b="1" dirty="0" smtClean="0">
                <a:cs typeface="B Nazanin" panose="00000400000000000000" pitchFamily="2" charset="-78"/>
              </a:rPr>
              <a:t>انواع کنترل های مد یریتی  </a:t>
            </a:r>
            <a:endParaRPr lang="fa-IR" sz="4400" b="1" dirty="0">
              <a:cs typeface="B Nazanin" panose="00000400000000000000" pitchFamily="2" charset="-78"/>
            </a:endParaRPr>
          </a:p>
        </p:txBody>
      </p:sp>
      <p:sp>
        <p:nvSpPr>
          <p:cNvPr id="3" name="Content Placeholder 2"/>
          <p:cNvSpPr>
            <a:spLocks noGrp="1"/>
          </p:cNvSpPr>
          <p:nvPr>
            <p:ph idx="1"/>
          </p:nvPr>
        </p:nvSpPr>
        <p:spPr/>
        <p:txBody>
          <a:bodyPr>
            <a:normAutofit/>
          </a:bodyPr>
          <a:lstStyle/>
          <a:p>
            <a:pPr marL="0" indent="0">
              <a:buNone/>
            </a:pPr>
            <a:r>
              <a:rPr lang="fa-IR" sz="2400" dirty="0" smtClean="0">
                <a:cs typeface="B Nazanin" panose="00000400000000000000" pitchFamily="2" charset="-78"/>
                <a:sym typeface="Wingdings 2" panose="05020102010507070707" pitchFamily="18" charset="2"/>
              </a:rPr>
              <a:t> فراهم نمودن تنوع مشاغل </a:t>
            </a:r>
          </a:p>
          <a:p>
            <a:pPr marL="0" indent="0">
              <a:buNone/>
            </a:pPr>
            <a:r>
              <a:rPr lang="fa-IR" sz="2400" dirty="0" smtClean="0">
                <a:cs typeface="B Nazanin" panose="00000400000000000000" pitchFamily="2" charset="-78"/>
                <a:sym typeface="Wingdings 2" panose="05020102010507070707" pitchFamily="18" charset="2"/>
              </a:rPr>
              <a:t> تنظیم زمانبندی کار و ریتم کاری </a:t>
            </a:r>
          </a:p>
          <a:p>
            <a:pPr marL="0" indent="0">
              <a:buNone/>
            </a:pPr>
            <a:r>
              <a:rPr lang="fa-IR" sz="2400" dirty="0" smtClean="0">
                <a:cs typeface="B Nazanin" panose="00000400000000000000" pitchFamily="2" charset="-78"/>
                <a:sym typeface="Wingdings 2" panose="05020102010507070707" pitchFamily="18" charset="2"/>
              </a:rPr>
              <a:t> فراهم نمودن دوره های استراحت </a:t>
            </a:r>
          </a:p>
          <a:p>
            <a:pPr marL="0" indent="0">
              <a:buNone/>
            </a:pPr>
            <a:r>
              <a:rPr lang="fa-IR" sz="2400" dirty="0" smtClean="0">
                <a:cs typeface="B Nazanin" panose="00000400000000000000" pitchFamily="2" charset="-78"/>
                <a:sym typeface="Wingdings 2" panose="05020102010507070707" pitchFamily="18" charset="2"/>
              </a:rPr>
              <a:t> تغییرعملیات کاری</a:t>
            </a:r>
          </a:p>
          <a:p>
            <a:pPr marL="0" indent="0">
              <a:buNone/>
            </a:pPr>
            <a:r>
              <a:rPr lang="fa-IR" sz="2400" dirty="0" smtClean="0">
                <a:cs typeface="B Nazanin" panose="00000400000000000000" pitchFamily="2" charset="-78"/>
                <a:sym typeface="Wingdings 2" panose="05020102010507070707" pitchFamily="18" charset="2"/>
              </a:rPr>
              <a:t> پایش سلامت </a:t>
            </a:r>
          </a:p>
          <a:p>
            <a:pPr marL="0" indent="0">
              <a:buNone/>
            </a:pPr>
            <a:r>
              <a:rPr lang="fa-IR" sz="2400" dirty="0" smtClean="0">
                <a:cs typeface="B Nazanin" panose="00000400000000000000" pitchFamily="2" charset="-78"/>
                <a:sym typeface="Wingdings 2" panose="05020102010507070707" pitchFamily="18" charset="2"/>
              </a:rPr>
              <a:t> آموزش</a:t>
            </a:r>
          </a:p>
          <a:p>
            <a:pPr marL="0" indent="0">
              <a:buNone/>
            </a:pPr>
            <a:r>
              <a:rPr lang="fa-IR" sz="2400" dirty="0" smtClean="0">
                <a:cs typeface="B Nazanin" panose="00000400000000000000" pitchFamily="2" charset="-78"/>
                <a:sym typeface="Wingdings 2" panose="05020102010507070707" pitchFamily="18" charset="2"/>
              </a:rPr>
              <a:t> تشویق به انجام ورزش و نرمش </a:t>
            </a:r>
            <a:endParaRPr lang="fa-IR" sz="2400" dirty="0">
              <a:cs typeface="B Nazanin" panose="00000400000000000000" pitchFamily="2" charset="-78"/>
            </a:endParaRPr>
          </a:p>
        </p:txBody>
      </p:sp>
    </p:spTree>
    <p:extLst>
      <p:ext uri="{BB962C8B-B14F-4D97-AF65-F5344CB8AC3E}">
        <p14:creationId xmlns:p14="http://schemas.microsoft.com/office/powerpoint/2010/main" val="3152302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400" b="1" dirty="0" smtClean="0">
                <a:cs typeface="B Nazanin" panose="00000400000000000000" pitchFamily="2" charset="-78"/>
              </a:rPr>
              <a:t>فراهم نمودن تنوع مشاغل </a:t>
            </a:r>
            <a:endParaRPr lang="fa-IR" sz="4400" b="1" dirty="0">
              <a:cs typeface="B Nazanin" panose="00000400000000000000" pitchFamily="2" charset="-78"/>
            </a:endParaRPr>
          </a:p>
        </p:txBody>
      </p:sp>
      <p:sp>
        <p:nvSpPr>
          <p:cNvPr id="3" name="Content Placeholder 2"/>
          <p:cNvSpPr>
            <a:spLocks noGrp="1"/>
          </p:cNvSpPr>
          <p:nvPr>
            <p:ph idx="1"/>
          </p:nvPr>
        </p:nvSpPr>
        <p:spPr/>
        <p:txBody>
          <a:bodyPr>
            <a:normAutofit/>
          </a:bodyPr>
          <a:lstStyle/>
          <a:p>
            <a:r>
              <a:rPr lang="fa-IR" sz="2400" dirty="0" smtClean="0">
                <a:cs typeface="B Nazanin" panose="00000400000000000000" pitchFamily="2" charset="-78"/>
              </a:rPr>
              <a:t>دو راه برای افزایش تنوع در مشاغل وجود دارد: </a:t>
            </a:r>
          </a:p>
          <a:p>
            <a:r>
              <a:rPr lang="fa-IR" sz="2400" dirty="0" smtClean="0">
                <a:cs typeface="B Nazanin" panose="00000400000000000000" pitchFamily="2" charset="-78"/>
              </a:rPr>
              <a:t>1. چرخش شغلی به معنای گردش کارگران در شغل های مختلف </a:t>
            </a:r>
          </a:p>
          <a:p>
            <a:r>
              <a:rPr lang="fa-IR" sz="2400" dirty="0" smtClean="0">
                <a:cs typeface="B Nazanin" panose="00000400000000000000" pitchFamily="2" charset="-78"/>
              </a:rPr>
              <a:t>2. توسعه شغل به معنای افزایش تنوع از طریق ترکیب دو یا چند شغل </a:t>
            </a:r>
          </a:p>
          <a:p>
            <a:r>
              <a:rPr lang="fa-IR" sz="2400" dirty="0" smtClean="0">
                <a:cs typeface="B Nazanin" panose="00000400000000000000" pitchFamily="2" charset="-78"/>
              </a:rPr>
              <a:t>برای هر چه موثرتربودن این بهبود ها بایستی چرخش یا توسعه شغلی در کار هایی صورت پذیرد که در موارد ذیل با هم متفاوت هستند:</a:t>
            </a:r>
          </a:p>
          <a:p>
            <a:pPr marL="0" indent="0">
              <a:buNone/>
            </a:pPr>
            <a:r>
              <a:rPr lang="fa-IR" sz="2400" dirty="0" smtClean="0">
                <a:cs typeface="B Nazanin" panose="00000400000000000000" pitchFamily="2" charset="-78"/>
                <a:sym typeface="Wingdings 2" panose="05020102010507070707" pitchFamily="18" charset="2"/>
              </a:rPr>
              <a:t> پوسچر های تکراری              میزان تکرار             ریتم کار           میزان تلاش فیزیکی</a:t>
            </a:r>
          </a:p>
          <a:p>
            <a:pPr marL="0" indent="0">
              <a:buNone/>
            </a:pPr>
            <a:r>
              <a:rPr lang="fa-IR" sz="2400" dirty="0" smtClean="0">
                <a:cs typeface="B Nazanin" panose="00000400000000000000" pitchFamily="2" charset="-78"/>
                <a:sym typeface="Wingdings 2" panose="05020102010507070707" pitchFamily="18" charset="2"/>
              </a:rPr>
              <a:t> نیاز های بصری و روانی         شرایط محیطی </a:t>
            </a:r>
            <a:endParaRPr lang="fa-IR" sz="2400" dirty="0">
              <a:cs typeface="B Nazanin" panose="00000400000000000000" pitchFamily="2" charset="-78"/>
            </a:endParaRPr>
          </a:p>
        </p:txBody>
      </p:sp>
    </p:spTree>
    <p:extLst>
      <p:ext uri="{BB962C8B-B14F-4D97-AF65-F5344CB8AC3E}">
        <p14:creationId xmlns:p14="http://schemas.microsoft.com/office/powerpoint/2010/main" val="3016378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400" b="1" dirty="0" smtClean="0">
                <a:cs typeface="B Nazanin" panose="00000400000000000000" pitchFamily="2" charset="-78"/>
              </a:rPr>
              <a:t>تنظیم زمانبندی کار و ریتم کاری </a:t>
            </a:r>
            <a:endParaRPr lang="fa-IR" sz="4400" b="1" dirty="0">
              <a:cs typeface="B Nazanin" panose="00000400000000000000" pitchFamily="2" charset="-78"/>
            </a:endParaRPr>
          </a:p>
        </p:txBody>
      </p:sp>
      <p:sp>
        <p:nvSpPr>
          <p:cNvPr id="3" name="Content Placeholder 2"/>
          <p:cNvSpPr>
            <a:spLocks noGrp="1"/>
          </p:cNvSpPr>
          <p:nvPr>
            <p:ph idx="1"/>
          </p:nvPr>
        </p:nvSpPr>
        <p:spPr/>
        <p:txBody>
          <a:bodyPr/>
          <a:lstStyle/>
          <a:p>
            <a:endParaRPr lang="fa-IR" dirty="0" smtClean="0"/>
          </a:p>
          <a:p>
            <a:endParaRPr lang="fa-IR" dirty="0"/>
          </a:p>
          <a:p>
            <a:endParaRPr lang="fa-IR" dirty="0" smtClean="0"/>
          </a:p>
          <a:p>
            <a:r>
              <a:rPr lang="fa-IR" sz="2400" dirty="0" smtClean="0">
                <a:cs typeface="B Nazanin" panose="00000400000000000000" pitchFamily="2" charset="-78"/>
              </a:rPr>
              <a:t>سعی کنید مدت زمانی که هر کارگر مجبور است برای انجام "شغل دشوار" صرف نماید را محدود نمائید.اگر کارگران جدید یا کارگران بازگشته از غیبت طولانی دارید،آنها را به تدریج در ریتم کاری/بارکاری معمول قرار دهید.</a:t>
            </a:r>
          </a:p>
          <a:p>
            <a:endParaRPr lang="fa-IR" dirty="0"/>
          </a:p>
        </p:txBody>
      </p:sp>
    </p:spTree>
    <p:extLst>
      <p:ext uri="{BB962C8B-B14F-4D97-AF65-F5344CB8AC3E}">
        <p14:creationId xmlns:p14="http://schemas.microsoft.com/office/powerpoint/2010/main" val="28515109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400" b="1" dirty="0" smtClean="0">
                <a:cs typeface="B Nazanin" panose="00000400000000000000" pitchFamily="2" charset="-78"/>
              </a:rPr>
              <a:t>دوره های استراحت</a:t>
            </a:r>
            <a:endParaRPr lang="fa-IR" sz="4400" b="1" dirty="0">
              <a:cs typeface="B Nazanin" panose="00000400000000000000" pitchFamily="2" charset="-78"/>
            </a:endParaRPr>
          </a:p>
        </p:txBody>
      </p:sp>
      <p:sp>
        <p:nvSpPr>
          <p:cNvPr id="3" name="Content Placeholder 2"/>
          <p:cNvSpPr>
            <a:spLocks noGrp="1"/>
          </p:cNvSpPr>
          <p:nvPr>
            <p:ph idx="1"/>
          </p:nvPr>
        </p:nvSpPr>
        <p:spPr/>
        <p:txBody>
          <a:bodyPr/>
          <a:lstStyle/>
          <a:p>
            <a:endParaRPr lang="fa-IR" dirty="0" smtClean="0"/>
          </a:p>
          <a:p>
            <a:endParaRPr lang="fa-IR" dirty="0"/>
          </a:p>
          <a:p>
            <a:endParaRPr lang="fa-IR" dirty="0" smtClean="0"/>
          </a:p>
          <a:p>
            <a:r>
              <a:rPr lang="fa-IR" sz="2400" dirty="0" smtClean="0">
                <a:cs typeface="B Nazanin" panose="00000400000000000000" pitchFamily="2" charset="-78"/>
              </a:rPr>
              <a:t>دوره های استراحت می تواند به جلوگیری از تجمع خستگی و صدمات وارده به عضلات و ساختار های مرتبط به آن کمک نماید.سعی کنید استراحت های کوتاه داشته باشید.استراحت های کوتاه،در حد چند ثانیه در زمان های معین مفید هستند.</a:t>
            </a:r>
            <a:endParaRPr lang="fa-IR" sz="2400" dirty="0">
              <a:cs typeface="B Nazanin" panose="00000400000000000000" pitchFamily="2" charset="-78"/>
            </a:endParaRPr>
          </a:p>
        </p:txBody>
      </p:sp>
    </p:spTree>
    <p:extLst>
      <p:ext uri="{BB962C8B-B14F-4D97-AF65-F5344CB8AC3E}">
        <p14:creationId xmlns:p14="http://schemas.microsoft.com/office/powerpoint/2010/main" val="10687176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400" b="1" dirty="0" smtClean="0">
                <a:cs typeface="B Nazanin" panose="00000400000000000000" pitchFamily="2" charset="-78"/>
              </a:rPr>
              <a:t>تغییر عملیات کاری</a:t>
            </a:r>
            <a:endParaRPr lang="fa-IR" sz="4400" b="1" dirty="0">
              <a:cs typeface="B Nazanin" panose="00000400000000000000" pitchFamily="2" charset="-78"/>
            </a:endParaRPr>
          </a:p>
        </p:txBody>
      </p:sp>
      <p:sp>
        <p:nvSpPr>
          <p:cNvPr id="3" name="Content Placeholder 2"/>
          <p:cNvSpPr>
            <a:spLocks noGrp="1"/>
          </p:cNvSpPr>
          <p:nvPr>
            <p:ph idx="1"/>
          </p:nvPr>
        </p:nvSpPr>
        <p:spPr/>
        <p:txBody>
          <a:bodyPr/>
          <a:lstStyle/>
          <a:p>
            <a:endParaRPr lang="fa-IR" dirty="0" smtClean="0"/>
          </a:p>
          <a:p>
            <a:endParaRPr lang="fa-IR" dirty="0"/>
          </a:p>
          <a:p>
            <a:pPr algn="just"/>
            <a:r>
              <a:rPr lang="fa-IR" sz="2400" dirty="0" smtClean="0">
                <a:cs typeface="B Nazanin" panose="00000400000000000000" pitchFamily="2" charset="-78"/>
              </a:rPr>
              <a:t>به نحوه انجام کار بطور دقیق توجه کنید.بدن ما به هنگامی که در پوسچرهایی با گستره میانه کار می کند قوی تر بوده و کمتر دچار آسیب می شود.حفظ پوسچر های کاری در گستره میانه به معنای نشستن یا ایستادن به حالت صاف و بدون خمیدگی مفاصل می باشد.این امر می تواند از طریق سعی در حفظ گردن،پشت،بازوها و مچ در گستره وضعیت های طبیعی انجام شود.کارگران باید درمورد تغییر وضعیت ها و کشش بدن در هنگام کار تشویق شوند.</a:t>
            </a:r>
            <a:endParaRPr lang="fa-IR" sz="2400" dirty="0">
              <a:cs typeface="B Nazanin" panose="00000400000000000000" pitchFamily="2" charset="-78"/>
            </a:endParaRPr>
          </a:p>
        </p:txBody>
      </p:sp>
    </p:spTree>
    <p:extLst>
      <p:ext uri="{BB962C8B-B14F-4D97-AF65-F5344CB8AC3E}">
        <p14:creationId xmlns:p14="http://schemas.microsoft.com/office/powerpoint/2010/main" val="10899584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400" b="1" dirty="0" smtClean="0">
                <a:cs typeface="B Nazanin" panose="00000400000000000000" pitchFamily="2" charset="-78"/>
              </a:rPr>
              <a:t>پیشگیری و درمان</a:t>
            </a:r>
            <a:endParaRPr lang="fa-IR" sz="4400" b="1" dirty="0">
              <a:cs typeface="B Nazanin" panose="00000400000000000000" pitchFamily="2" charset="-78"/>
            </a:endParaRPr>
          </a:p>
        </p:txBody>
      </p:sp>
      <p:sp>
        <p:nvSpPr>
          <p:cNvPr id="3" name="Content Placeholder 2"/>
          <p:cNvSpPr>
            <a:spLocks noGrp="1"/>
          </p:cNvSpPr>
          <p:nvPr>
            <p:ph idx="1"/>
          </p:nvPr>
        </p:nvSpPr>
        <p:spPr/>
        <p:txBody>
          <a:bodyPr>
            <a:normAutofit/>
          </a:bodyPr>
          <a:lstStyle/>
          <a:p>
            <a:pPr marL="0" indent="0" algn="just">
              <a:buNone/>
            </a:pPr>
            <a:r>
              <a:rPr lang="fa-IR" sz="2400" dirty="0" smtClean="0">
                <a:cs typeface="B Nazanin" panose="00000400000000000000" pitchFamily="2" charset="-78"/>
              </a:rPr>
              <a:t>پیشگیری و درمان کمردرد در مردان اغلب شامل ترکیبی از تمرینات تقویتی و کششی برای بهبود انعطاف پذیری و قدرت عضلانی،بهبود تکنیک های بلند اشیاء و حفظ وزن سالم است.بطور خلاصه کمردرد در مردان می تواند نتیجه ترکیبی از عوامل فیزیکی،سبک زندگی و سلامت کلی می باشد.توجه به سلامت کمر و اتخاذ رویکردهای پیشگیرانه می تواند به حفظ تندرستی و جلوگیری از کمردرد کمک کند که شامل موارد زیر می باشد:</a:t>
            </a:r>
          </a:p>
          <a:p>
            <a:pPr marL="0" indent="0" algn="just">
              <a:buNone/>
            </a:pPr>
            <a:r>
              <a:rPr lang="fa-IR" sz="2400" dirty="0" smtClean="0">
                <a:cs typeface="B Nazanin" panose="00000400000000000000" pitchFamily="2" charset="-78"/>
              </a:rPr>
              <a:t>1-ورزش                                                                5-ترک سیگار</a:t>
            </a:r>
          </a:p>
          <a:p>
            <a:pPr marL="0" indent="0" algn="just">
              <a:buNone/>
            </a:pPr>
            <a:r>
              <a:rPr lang="fa-IR" sz="2400" dirty="0" smtClean="0">
                <a:cs typeface="B Nazanin" panose="00000400000000000000" pitchFamily="2" charset="-78"/>
              </a:rPr>
              <a:t>2-عادات غذایی سالم                                                 6-مصرف کلسیم و ویتامین </a:t>
            </a:r>
            <a:r>
              <a:rPr lang="en-US" sz="2400" dirty="0" smtClean="0">
                <a:cs typeface="B Nazanin" panose="00000400000000000000" pitchFamily="2" charset="-78"/>
              </a:rPr>
              <a:t>D</a:t>
            </a:r>
            <a:endParaRPr lang="fa-IR" sz="2400" dirty="0" smtClean="0">
              <a:cs typeface="B Nazanin" panose="00000400000000000000" pitchFamily="2" charset="-78"/>
            </a:endParaRPr>
          </a:p>
          <a:p>
            <a:pPr marL="0" indent="0" algn="just">
              <a:buNone/>
            </a:pPr>
            <a:r>
              <a:rPr lang="fa-IR" sz="2400" dirty="0" smtClean="0">
                <a:cs typeface="B Nazanin" panose="00000400000000000000" pitchFamily="2" charset="-78"/>
              </a:rPr>
              <a:t>3-خوابیدن به پهلو                                                    7-پوشیدن کفش راحت</a:t>
            </a:r>
          </a:p>
          <a:p>
            <a:pPr marL="0" indent="0" algn="just">
              <a:buNone/>
            </a:pPr>
            <a:r>
              <a:rPr lang="fa-IR" sz="2400" dirty="0" smtClean="0">
                <a:cs typeface="B Nazanin" panose="00000400000000000000" pitchFamily="2" charset="-78"/>
              </a:rPr>
              <a:t>4-کاهش استرس                                                      8-هیدراته نگه داشتن بدن</a:t>
            </a:r>
          </a:p>
          <a:p>
            <a:pPr marL="0" indent="0" algn="just">
              <a:buNone/>
            </a:pPr>
            <a:endParaRPr lang="fa-IR" sz="2400" dirty="0">
              <a:cs typeface="B Nazanin" panose="00000400000000000000" pitchFamily="2" charset="-78"/>
            </a:endParaRPr>
          </a:p>
        </p:txBody>
      </p:sp>
    </p:spTree>
    <p:extLst>
      <p:ext uri="{BB962C8B-B14F-4D97-AF65-F5344CB8AC3E}">
        <p14:creationId xmlns:p14="http://schemas.microsoft.com/office/powerpoint/2010/main" val="29043478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400" b="1" dirty="0" smtClean="0">
                <a:cs typeface="B Nazanin" panose="00000400000000000000" pitchFamily="2" charset="-78"/>
              </a:rPr>
              <a:t>درمان کمردرد</a:t>
            </a:r>
            <a:endParaRPr lang="fa-IR" sz="4400" b="1" dirty="0">
              <a:cs typeface="B Nazanin" panose="00000400000000000000" pitchFamily="2" charset="-78"/>
            </a:endParaRPr>
          </a:p>
        </p:txBody>
      </p:sp>
      <p:sp>
        <p:nvSpPr>
          <p:cNvPr id="3" name="Content Placeholder 2"/>
          <p:cNvSpPr>
            <a:spLocks noGrp="1"/>
          </p:cNvSpPr>
          <p:nvPr>
            <p:ph idx="1"/>
          </p:nvPr>
        </p:nvSpPr>
        <p:spPr/>
        <p:txBody>
          <a:bodyPr>
            <a:noAutofit/>
          </a:bodyPr>
          <a:lstStyle/>
          <a:p>
            <a:r>
              <a:rPr lang="fa-IR" sz="2400" dirty="0">
                <a:cs typeface="B Nazanin" panose="00000400000000000000" pitchFamily="2" charset="-78"/>
              </a:rPr>
              <a:t>1- تمرینات فیزیکی: تمریناتی مانند پیاده روی، شنا، یوگا، و پیلاتس می‌تواند به کاهش درد کمر کمک کند. هدف از این تمرینات افزایش انعطاف‌پذیری و قدرت عضلات شماست.</a:t>
            </a:r>
          </a:p>
          <a:p>
            <a:endParaRPr lang="fa-IR" sz="2400" dirty="0">
              <a:cs typeface="B Nazanin" panose="00000400000000000000" pitchFamily="2" charset="-78"/>
            </a:endParaRPr>
          </a:p>
          <a:p>
            <a:r>
              <a:rPr lang="fa-IR" sz="2400" dirty="0">
                <a:cs typeface="B Nazanin" panose="00000400000000000000" pitchFamily="2" charset="-78"/>
              </a:rPr>
              <a:t>2- تغییر در شیوه زندگی: تغییر در شیوه زندگی شامل استفاده از مبلمان مناسب، پشتیبانی در حین خواب، وزن‌دهی مناسب و روش‌های رفع استرس می‌شود. همچنین، به دنبال داشتن یک حرکت کم و فراوان تر می‌تواند به بهبود کمردرد کمک کند.</a:t>
            </a:r>
          </a:p>
          <a:p>
            <a:endParaRPr lang="fa-IR" sz="2400" dirty="0">
              <a:cs typeface="B Nazanin" panose="00000400000000000000" pitchFamily="2" charset="-78"/>
            </a:endParaRPr>
          </a:p>
          <a:p>
            <a:r>
              <a:rPr lang="fa-IR" sz="2400" dirty="0">
                <a:cs typeface="B Nazanin" panose="00000400000000000000" pitchFamily="2" charset="-78"/>
              </a:rPr>
              <a:t>3- داروها: ممکن است پزشک شما داروی ضد التهاب غیراستروئیدی </a:t>
            </a:r>
            <a:r>
              <a:rPr lang="fa-IR" sz="2400" dirty="0" smtClean="0">
                <a:cs typeface="B Nazanin" panose="00000400000000000000" pitchFamily="2" charset="-78"/>
              </a:rPr>
              <a:t>را </a:t>
            </a:r>
            <a:r>
              <a:rPr lang="fa-IR" sz="2400" dirty="0">
                <a:cs typeface="B Nazanin" panose="00000400000000000000" pitchFamily="2" charset="-78"/>
              </a:rPr>
              <a:t>برای کاهش درد کمر تجویز کند. همچنین ممکن است از مرکبات، گیاهان و داروهای گیاهی نظیر عصاره‌ی بن‌خیار، آلوئه ورا و فرآورده‌های چندگانه گیاهی نیز استفاده شود.</a:t>
            </a:r>
          </a:p>
        </p:txBody>
      </p:sp>
    </p:spTree>
    <p:extLst>
      <p:ext uri="{BB962C8B-B14F-4D97-AF65-F5344CB8AC3E}">
        <p14:creationId xmlns:p14="http://schemas.microsoft.com/office/powerpoint/2010/main" val="11724588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400" b="1" dirty="0" smtClean="0">
                <a:cs typeface="B Nazanin" panose="00000400000000000000" pitchFamily="2" charset="-78"/>
              </a:rPr>
              <a:t>درمان کمردرد</a:t>
            </a:r>
            <a:endParaRPr lang="fa-IR" sz="4400" b="1" dirty="0">
              <a:cs typeface="B Nazanin" panose="00000400000000000000" pitchFamily="2" charset="-78"/>
            </a:endParaRPr>
          </a:p>
        </p:txBody>
      </p:sp>
      <p:sp>
        <p:nvSpPr>
          <p:cNvPr id="3" name="Content Placeholder 2"/>
          <p:cNvSpPr>
            <a:spLocks noGrp="1"/>
          </p:cNvSpPr>
          <p:nvPr>
            <p:ph idx="1"/>
          </p:nvPr>
        </p:nvSpPr>
        <p:spPr/>
        <p:txBody>
          <a:bodyPr>
            <a:normAutofit/>
          </a:bodyPr>
          <a:lstStyle/>
          <a:p>
            <a:pPr marL="0" indent="0" algn="just">
              <a:buNone/>
            </a:pPr>
            <a:r>
              <a:rPr lang="fa-IR" sz="2400" dirty="0" smtClean="0">
                <a:cs typeface="B Nazanin" panose="00000400000000000000" pitchFamily="2" charset="-78"/>
              </a:rPr>
              <a:t>4- </a:t>
            </a:r>
            <a:r>
              <a:rPr lang="fa-IR" sz="2400" dirty="0">
                <a:cs typeface="B Nazanin" panose="00000400000000000000" pitchFamily="2" charset="-78"/>
              </a:rPr>
              <a:t>تزریقات: تزریق‌های دارویی مانند استئروئیدها، بلوکه‌ی عصبی، و مواد خارج‌سازی شونده می‌تواند به کاهش درد کمر کمک کند</a:t>
            </a:r>
            <a:r>
              <a:rPr lang="fa-IR" sz="2400" dirty="0" smtClean="0">
                <a:cs typeface="B Nazanin" panose="00000400000000000000" pitchFamily="2" charset="-78"/>
              </a:rPr>
              <a:t>.</a:t>
            </a:r>
          </a:p>
          <a:p>
            <a:pPr algn="just"/>
            <a:endParaRPr lang="fa-IR" sz="2400" dirty="0" smtClean="0">
              <a:cs typeface="B Nazanin" panose="00000400000000000000" pitchFamily="2" charset="-78"/>
            </a:endParaRPr>
          </a:p>
          <a:p>
            <a:pPr algn="just"/>
            <a:r>
              <a:rPr lang="fa-IR" sz="2400" dirty="0">
                <a:cs typeface="B Nazanin" panose="00000400000000000000" pitchFamily="2" charset="-78"/>
              </a:rPr>
              <a:t>5</a:t>
            </a:r>
            <a:r>
              <a:rPr lang="fa-IR" sz="2400" dirty="0" smtClean="0">
                <a:cs typeface="B Nazanin" panose="00000400000000000000" pitchFamily="2" charset="-78"/>
              </a:rPr>
              <a:t>-آب درمانی یا ورزش در آب:آب در واقع یک مقاومت طبیعی ایجاد می کند و در تقویت عضلات کمک می کند. مقاومت آب میتواند مصرف انرژی را افزایش داده و فشار های مکانیکی روی مفاصل و بخش های تحتانی بدن را کاهش دهد.شناور شدن درآب،فشار روی استخوان ها،مفاصل و عضلات را کاهش می دهد و حرکت را تسهیل میکند همچنین ممکن است با تاثیر بر گیرنده های حرارتی و مکانیکی،درد را کاهش داده و بر مکانیسم های ستون فقرات تاثیر بگذارد.</a:t>
            </a:r>
            <a:endParaRPr lang="fa-IR" sz="2400" dirty="0">
              <a:cs typeface="B Nazanin" panose="00000400000000000000" pitchFamily="2" charset="-78"/>
            </a:endParaRPr>
          </a:p>
          <a:p>
            <a:endParaRPr lang="fa-IR" dirty="0"/>
          </a:p>
          <a:p>
            <a:endParaRPr lang="fa-IR" dirty="0"/>
          </a:p>
        </p:txBody>
      </p:sp>
    </p:spTree>
    <p:extLst>
      <p:ext uri="{BB962C8B-B14F-4D97-AF65-F5344CB8AC3E}">
        <p14:creationId xmlns:p14="http://schemas.microsoft.com/office/powerpoint/2010/main" val="236362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b="1" dirty="0" smtClean="0">
                <a:cs typeface="B Nazanin" panose="00000400000000000000" pitchFamily="2" charset="-78"/>
              </a:rPr>
              <a:t>انواع اختلالات اسکلتی عضلانی </a:t>
            </a:r>
            <a:endParaRPr lang="fa-IR" sz="3600" b="1" dirty="0">
              <a:cs typeface="B Nazanin" panose="00000400000000000000" pitchFamily="2" charset="-78"/>
            </a:endParaRPr>
          </a:p>
        </p:txBody>
      </p:sp>
      <p:sp>
        <p:nvSpPr>
          <p:cNvPr id="3" name="Content Placeholder 2"/>
          <p:cNvSpPr>
            <a:spLocks noGrp="1"/>
          </p:cNvSpPr>
          <p:nvPr>
            <p:ph idx="1"/>
          </p:nvPr>
        </p:nvSpPr>
        <p:spPr/>
        <p:txBody>
          <a:bodyPr>
            <a:normAutofit/>
          </a:bodyPr>
          <a:lstStyle/>
          <a:p>
            <a:pPr algn="r"/>
            <a:r>
              <a:rPr lang="fa-IR" sz="2400" b="1" dirty="0" smtClean="0">
                <a:cs typeface="B Nazanin" panose="00000400000000000000" pitchFamily="2" charset="-78"/>
              </a:rPr>
              <a:t>1. آرتروز: </a:t>
            </a:r>
            <a:r>
              <a:rPr lang="fa-IR" sz="2400" dirty="0" smtClean="0">
                <a:cs typeface="B Nazanin" panose="00000400000000000000" pitchFamily="2" charset="-78"/>
              </a:rPr>
              <a:t>یک بیماری تخریب کننده مفصل است که به تخریب غضروف و سایر عناصر مفصل منجر می شود و عموما با درد، سفتی و محدودیت حرکت همراه است. </a:t>
            </a:r>
          </a:p>
          <a:p>
            <a:pPr algn="r"/>
            <a:r>
              <a:rPr lang="fa-IR" sz="2400" b="1" dirty="0" smtClean="0">
                <a:cs typeface="B Nazanin" panose="00000400000000000000" pitchFamily="2" charset="-78"/>
              </a:rPr>
              <a:t>2. اسپوندیلوز: </a:t>
            </a:r>
            <a:r>
              <a:rPr lang="fa-IR" sz="2400" dirty="0" smtClean="0">
                <a:cs typeface="B Nazanin" panose="00000400000000000000" pitchFamily="2" charset="-78"/>
              </a:rPr>
              <a:t>تغییرات ناشی از پیری در ستون فقرات که منجر به سایش دیسک ها و تشکیل ستون های استخوانی جدید می شود و ممکن است با درد، سفتی و ناتوانی در حرکت همراه باشد.</a:t>
            </a:r>
          </a:p>
          <a:p>
            <a:pPr algn="r"/>
            <a:r>
              <a:rPr lang="fa-IR" sz="2400" b="1" dirty="0" smtClean="0">
                <a:cs typeface="B Nazanin" panose="00000400000000000000" pitchFamily="2" charset="-78"/>
              </a:rPr>
              <a:t>3. کمردرد: </a:t>
            </a:r>
            <a:r>
              <a:rPr lang="fa-IR" sz="2400" dirty="0" smtClean="0">
                <a:cs typeface="B Nazanin" panose="00000400000000000000" pitchFamily="2" charset="-78"/>
              </a:rPr>
              <a:t>علل کمردرد می تواند شامل کم فعالیتی عضلات پشتی، آسیب دیدگی دیسک، التهابات، شکستگی استخوان و .... باشد. </a:t>
            </a:r>
          </a:p>
          <a:p>
            <a:pPr algn="r"/>
            <a:r>
              <a:rPr lang="fa-IR" sz="2400" b="1" dirty="0" smtClean="0">
                <a:cs typeface="B Nazanin" panose="00000400000000000000" pitchFamily="2" charset="-78"/>
              </a:rPr>
              <a:t>4. آرتریت روماتونید: </a:t>
            </a:r>
            <a:r>
              <a:rPr lang="fa-IR" sz="2400" dirty="0" smtClean="0">
                <a:cs typeface="B Nazanin" panose="00000400000000000000" pitchFamily="2" charset="-78"/>
              </a:rPr>
              <a:t>یک بیماری التهابی مزمن است که با تخریب مفاصل، التهاب و درد همراه است. </a:t>
            </a:r>
          </a:p>
          <a:p>
            <a:pPr algn="r"/>
            <a:r>
              <a:rPr lang="fa-IR" sz="2400" b="1" dirty="0" smtClean="0">
                <a:cs typeface="B Nazanin" panose="00000400000000000000" pitchFamily="2" charset="-78"/>
              </a:rPr>
              <a:t>5. فیبرومیالژیا: </a:t>
            </a:r>
            <a:r>
              <a:rPr lang="fa-IR" sz="2400" dirty="0" smtClean="0">
                <a:cs typeface="B Nazanin" panose="00000400000000000000" pitchFamily="2" charset="-78"/>
              </a:rPr>
              <a:t>یک حالت مزمن درد عضلانی است که با خستگی، کم خوابی، افزایش حساسیت به درد و سایر علائم همراه است. </a:t>
            </a:r>
            <a:endParaRPr lang="fa-IR" sz="2400" dirty="0">
              <a:cs typeface="B Nazanin" panose="00000400000000000000" pitchFamily="2" charset="-78"/>
            </a:endParaRPr>
          </a:p>
        </p:txBody>
      </p:sp>
    </p:spTree>
    <p:extLst>
      <p:ext uri="{BB962C8B-B14F-4D97-AF65-F5344CB8AC3E}">
        <p14:creationId xmlns:p14="http://schemas.microsoft.com/office/powerpoint/2010/main" val="38030783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400" b="1" dirty="0" smtClean="0">
                <a:cs typeface="B Nazanin" panose="00000400000000000000" pitchFamily="2" charset="-78"/>
              </a:rPr>
              <a:t>درمان کمردرد</a:t>
            </a:r>
            <a:endParaRPr lang="fa-IR" sz="4400" b="1" dirty="0">
              <a:cs typeface="B Nazanin" panose="00000400000000000000" pitchFamily="2" charset="-78"/>
            </a:endParaRPr>
          </a:p>
        </p:txBody>
      </p:sp>
      <p:sp>
        <p:nvSpPr>
          <p:cNvPr id="3" name="Content Placeholder 2"/>
          <p:cNvSpPr>
            <a:spLocks noGrp="1"/>
          </p:cNvSpPr>
          <p:nvPr>
            <p:ph idx="1"/>
          </p:nvPr>
        </p:nvSpPr>
        <p:spPr/>
        <p:txBody>
          <a:bodyPr>
            <a:normAutofit/>
          </a:bodyPr>
          <a:lstStyle/>
          <a:p>
            <a:r>
              <a:rPr lang="fa-IR" sz="2400" dirty="0" smtClean="0">
                <a:cs typeface="B Nazanin" panose="00000400000000000000" pitchFamily="2" charset="-78"/>
              </a:rPr>
              <a:t>6- </a:t>
            </a:r>
            <a:r>
              <a:rPr lang="fa-IR" sz="2400" dirty="0">
                <a:cs typeface="B Nazanin" panose="00000400000000000000" pitchFamily="2" charset="-78"/>
              </a:rPr>
              <a:t>درمان فیزیوتراپی: فیزیوتراپی می‌تواند به کاهش درد کمر کمک کند. تکنیک‌های این روش شامل ماساژ، تمرینات تقویت عضلات و روش‌های دیگر مانند تزریق موضعی دارو در نقاط مشخصی از بدن می‌شود.</a:t>
            </a:r>
          </a:p>
          <a:p>
            <a:endParaRPr lang="fa-IR" sz="2400" dirty="0">
              <a:cs typeface="B Nazanin" panose="00000400000000000000" pitchFamily="2" charset="-78"/>
            </a:endParaRPr>
          </a:p>
          <a:p>
            <a:endParaRPr lang="fa-IR" sz="2400" dirty="0" smtClean="0">
              <a:cs typeface="B Nazanin" panose="00000400000000000000" pitchFamily="2" charset="-78"/>
            </a:endParaRPr>
          </a:p>
          <a:p>
            <a:r>
              <a:rPr lang="fa-IR" sz="2400" dirty="0" smtClean="0">
                <a:cs typeface="B Nazanin" panose="00000400000000000000" pitchFamily="2" charset="-78"/>
              </a:rPr>
              <a:t>7-بالنئوتراپی یا آبگرم درمانی:بالنئوتراپی معمولا بعنوان غوطه وری در آب گرم در حالت نشسته گفته می شود.نیروی هیدرواستاتیک با کاهش وزن بدن در محیط آبی،باعث تسکین نسبی درد می شود و گرانش آب می تواند درد مفاصل را کاهش دهد.گرما و خاصیت شناوری آب می تواند با تاثیر بر گیرنده های حرارتی و مکانیکی،درد را کاهش دهد.همچنین آب گرم ممکن است جریان خون را بهبود بخشد که میتواند مواد شیمیایی آلوژنیک را از بین ببرد و آرامش عضلانی را تسهیل کند.</a:t>
            </a:r>
            <a:endParaRPr lang="fa-IR" sz="2400" dirty="0">
              <a:cs typeface="B Nazanin" panose="00000400000000000000" pitchFamily="2" charset="-78"/>
            </a:endParaRPr>
          </a:p>
        </p:txBody>
      </p:sp>
    </p:spTree>
    <p:extLst>
      <p:ext uri="{BB962C8B-B14F-4D97-AF65-F5344CB8AC3E}">
        <p14:creationId xmlns:p14="http://schemas.microsoft.com/office/powerpoint/2010/main" val="30977556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400" b="1" dirty="0" smtClean="0">
                <a:cs typeface="B Nazanin" panose="00000400000000000000" pitchFamily="2" charset="-78"/>
              </a:rPr>
              <a:t>داروها</a:t>
            </a:r>
            <a:endParaRPr lang="fa-IR" sz="4400" b="1" dirty="0">
              <a:cs typeface="B Nazanin" panose="00000400000000000000" pitchFamily="2" charset="-78"/>
            </a:endParaRPr>
          </a:p>
        </p:txBody>
      </p:sp>
      <p:sp>
        <p:nvSpPr>
          <p:cNvPr id="3" name="Content Placeholder 2"/>
          <p:cNvSpPr>
            <a:spLocks noGrp="1"/>
          </p:cNvSpPr>
          <p:nvPr>
            <p:ph idx="1"/>
          </p:nvPr>
        </p:nvSpPr>
        <p:spPr/>
        <p:txBody>
          <a:bodyPr/>
          <a:lstStyle/>
          <a:p>
            <a:r>
              <a:rPr lang="fa-IR" dirty="0" smtClean="0">
                <a:cs typeface="B Nazanin" panose="00000400000000000000" pitchFamily="2" charset="-78"/>
              </a:rPr>
              <a:t>بسته </a:t>
            </a:r>
            <a:r>
              <a:rPr lang="fa-IR" dirty="0">
                <a:cs typeface="B Nazanin" panose="00000400000000000000" pitchFamily="2" charset="-78"/>
              </a:rPr>
              <a:t>به نوع کمر دردی که دارید، پزشک ممکن است موارد زیر را توصیه کند:</a:t>
            </a:r>
          </a:p>
          <a:p>
            <a:endParaRPr lang="fa-IR" dirty="0">
              <a:cs typeface="B Nazanin" panose="00000400000000000000" pitchFamily="2" charset="-78"/>
            </a:endParaRPr>
          </a:p>
          <a:p>
            <a:r>
              <a:rPr lang="fa-IR" dirty="0">
                <a:cs typeface="B Nazanin" panose="00000400000000000000" pitchFamily="2" charset="-78"/>
              </a:rPr>
              <a:t>داروهای ضد التهابی غیراستروئیدی </a:t>
            </a:r>
          </a:p>
          <a:p>
            <a:r>
              <a:rPr lang="fa-IR" dirty="0" smtClean="0">
                <a:cs typeface="B Nazanin" panose="00000400000000000000" pitchFamily="2" charset="-78"/>
              </a:rPr>
              <a:t>مانند </a:t>
            </a:r>
            <a:r>
              <a:rPr lang="fa-IR" dirty="0">
                <a:cs typeface="B Nazanin" panose="00000400000000000000" pitchFamily="2" charset="-78"/>
              </a:rPr>
              <a:t>ایبوپروفن یا ناپروکسن ، دیکلوفناک سدیم و دیکلوفناک پتاسیم </a:t>
            </a:r>
            <a:r>
              <a:rPr lang="fa-IR" dirty="0" smtClean="0">
                <a:cs typeface="B Nazanin" panose="00000400000000000000" pitchFamily="2" charset="-78"/>
              </a:rPr>
              <a:t>به </a:t>
            </a:r>
            <a:r>
              <a:rPr lang="fa-IR" dirty="0">
                <a:cs typeface="B Nazanin" panose="00000400000000000000" pitchFamily="2" charset="-78"/>
              </a:rPr>
              <a:t>تسکین کمر درد کمک کنند. داروها را فقط طبق دستور پزشک مصرف کنید. استفاده بیش از حد می تواند عوارض جانبی جدی ایجاد کند. </a:t>
            </a:r>
          </a:p>
          <a:p>
            <a:endParaRPr lang="fa-IR" dirty="0">
              <a:cs typeface="B Nazanin" panose="00000400000000000000" pitchFamily="2" charset="-78"/>
            </a:endParaRPr>
          </a:p>
          <a:p>
            <a:r>
              <a:rPr lang="fa-IR" dirty="0">
                <a:cs typeface="B Nazanin" panose="00000400000000000000" pitchFamily="2" charset="-78"/>
              </a:rPr>
              <a:t>شل کننده های عضلانی :</a:t>
            </a:r>
          </a:p>
          <a:p>
            <a:r>
              <a:rPr lang="fa-IR" dirty="0">
                <a:cs typeface="B Nazanin" panose="00000400000000000000" pitchFamily="2" charset="-78"/>
              </a:rPr>
              <a:t>اگر کمر درد بیمار با داروهای ضد التهاب بهبود پیدا نکند ، پزشک یک شل‌کننده عضلانی نیز تجویز کند. شل کننده های عضلانی می توانند باعث سرگیجه و خواب آلودگی شما شوند مهمترین شل کننده عضلانی </a:t>
            </a:r>
            <a:r>
              <a:rPr lang="fa-IR">
                <a:cs typeface="B Nazanin" panose="00000400000000000000" pitchFamily="2" charset="-78"/>
              </a:rPr>
              <a:t>شامل </a:t>
            </a:r>
            <a:r>
              <a:rPr lang="fa-IR" smtClean="0">
                <a:cs typeface="B Nazanin" panose="00000400000000000000" pitchFamily="2" charset="-78"/>
              </a:rPr>
              <a:t>باکلوفن، </a:t>
            </a:r>
            <a:r>
              <a:rPr lang="fa-IR" dirty="0">
                <a:cs typeface="B Nazanin" panose="00000400000000000000" pitchFamily="2" charset="-78"/>
              </a:rPr>
              <a:t>متوکاربامول و تیزانیدین </a:t>
            </a:r>
            <a:r>
              <a:rPr lang="fa-IR">
                <a:cs typeface="B Nazanin" panose="00000400000000000000" pitchFamily="2" charset="-78"/>
              </a:rPr>
              <a:t>می </a:t>
            </a:r>
            <a:r>
              <a:rPr lang="fa-IR" smtClean="0">
                <a:cs typeface="B Nazanin" panose="00000400000000000000" pitchFamily="2" charset="-78"/>
              </a:rPr>
              <a:t>باشند و کلوئیدین قوی ترین شل کننده عضلانی است.</a:t>
            </a:r>
            <a:endParaRPr lang="fa-IR" dirty="0">
              <a:cs typeface="B Nazanin" panose="00000400000000000000" pitchFamily="2" charset="-78"/>
            </a:endParaRPr>
          </a:p>
        </p:txBody>
      </p:sp>
    </p:spTree>
    <p:extLst>
      <p:ext uri="{BB962C8B-B14F-4D97-AF65-F5344CB8AC3E}">
        <p14:creationId xmlns:p14="http://schemas.microsoft.com/office/powerpoint/2010/main" val="32896638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400" b="1" dirty="0" smtClean="0">
                <a:cs typeface="B Nazanin" panose="00000400000000000000" pitchFamily="2" charset="-78"/>
              </a:rPr>
              <a:t>داروها</a:t>
            </a:r>
            <a:endParaRPr lang="fa-IR" sz="4400" b="1" dirty="0">
              <a:cs typeface="B Nazanin" panose="00000400000000000000" pitchFamily="2" charset="-78"/>
            </a:endParaRPr>
          </a:p>
        </p:txBody>
      </p:sp>
      <p:sp>
        <p:nvSpPr>
          <p:cNvPr id="3" name="Content Placeholder 2"/>
          <p:cNvSpPr>
            <a:spLocks noGrp="1"/>
          </p:cNvSpPr>
          <p:nvPr>
            <p:ph idx="1"/>
          </p:nvPr>
        </p:nvSpPr>
        <p:spPr/>
        <p:txBody>
          <a:bodyPr>
            <a:normAutofit lnSpcReduction="10000"/>
          </a:bodyPr>
          <a:lstStyle/>
          <a:p>
            <a:r>
              <a:rPr lang="fa-IR" dirty="0">
                <a:cs typeface="B Nazanin" panose="00000400000000000000" pitchFamily="2" charset="-78"/>
              </a:rPr>
              <a:t>پماد های پوستی :</a:t>
            </a:r>
          </a:p>
          <a:p>
            <a:r>
              <a:rPr lang="fa-IR" dirty="0">
                <a:cs typeface="B Nazanin" panose="00000400000000000000" pitchFamily="2" charset="-78"/>
              </a:rPr>
              <a:t> این محصولات از طریق کرم ها، پمادها یا چسب ها، مواد تسکین دهنده درد را از طریق پوست وارد بدن شما می کنند.</a:t>
            </a:r>
          </a:p>
          <a:p>
            <a:endParaRPr lang="fa-IR" dirty="0">
              <a:cs typeface="B Nazanin" panose="00000400000000000000" pitchFamily="2" charset="-78"/>
            </a:endParaRPr>
          </a:p>
          <a:p>
            <a:r>
              <a:rPr lang="fa-IR" dirty="0">
                <a:cs typeface="B Nazanin" panose="00000400000000000000" pitchFamily="2" charset="-78"/>
              </a:rPr>
              <a:t> مواد مخدر :</a:t>
            </a:r>
          </a:p>
          <a:p>
            <a:r>
              <a:rPr lang="fa-IR" dirty="0">
                <a:cs typeface="B Nazanin" panose="00000400000000000000" pitchFamily="2" charset="-78"/>
              </a:rPr>
              <a:t>داروهای حاوی مواد افیونی مانند اکسی کدون یا هیدروکودون ممکن است برای مدت کوتاهی با نظارت دقیق پزشک استفاده شوند. اپیوئیدها برای دردهای مزمن خوب کار نمی </a:t>
            </a:r>
            <a:r>
              <a:rPr lang="fa-IR" dirty="0" smtClean="0">
                <a:cs typeface="B Nazanin" panose="00000400000000000000" pitchFamily="2" charset="-78"/>
              </a:rPr>
              <a:t>کنند</a:t>
            </a:r>
          </a:p>
          <a:p>
            <a:endParaRPr lang="fa-IR" dirty="0" smtClean="0">
              <a:cs typeface="B Nazanin" panose="00000400000000000000" pitchFamily="2" charset="-78"/>
            </a:endParaRPr>
          </a:p>
          <a:p>
            <a:r>
              <a:rPr lang="fa-IR" dirty="0" smtClean="0">
                <a:cs typeface="B Nazanin" panose="00000400000000000000" pitchFamily="2" charset="-78"/>
              </a:rPr>
              <a:t>داروهای </a:t>
            </a:r>
            <a:r>
              <a:rPr lang="fa-IR" dirty="0">
                <a:cs typeface="B Nazanin" panose="00000400000000000000" pitchFamily="2" charset="-78"/>
              </a:rPr>
              <a:t>ضد افسردگی : </a:t>
            </a:r>
          </a:p>
          <a:p>
            <a:r>
              <a:rPr lang="fa-IR" dirty="0">
                <a:cs typeface="B Nazanin" panose="00000400000000000000" pitchFamily="2" charset="-78"/>
              </a:rPr>
              <a:t>برخی از انواع داروهای ضد افسردگی بخصوص ضد افسردگی های سه حلقه ای مانند آمی تریپتیلین نشان داده شده است که مستقل از تأثیر آنها بر افسردگی، کمردرد مزمن را تسکین می دهند.</a:t>
            </a:r>
          </a:p>
          <a:p>
            <a:endParaRPr lang="fa-IR" dirty="0"/>
          </a:p>
          <a:p>
            <a:endParaRPr lang="fa-IR" dirty="0"/>
          </a:p>
        </p:txBody>
      </p:sp>
    </p:spTree>
    <p:extLst>
      <p:ext uri="{BB962C8B-B14F-4D97-AF65-F5344CB8AC3E}">
        <p14:creationId xmlns:p14="http://schemas.microsoft.com/office/powerpoint/2010/main" val="39501155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fa-IR" b="1" dirty="0" smtClean="0">
                <a:cs typeface="B Nazanin" panose="00000400000000000000" pitchFamily="2" charset="-78"/>
              </a:rPr>
              <a:t>باتشکر از توجه شما</a:t>
            </a:r>
            <a:endParaRPr lang="fa-IR" b="1" dirty="0">
              <a:cs typeface="B Nazanin" panose="00000400000000000000" pitchFamily="2" charset="-78"/>
            </a:endParaRPr>
          </a:p>
        </p:txBody>
      </p:sp>
      <p:sp>
        <p:nvSpPr>
          <p:cNvPr id="3" name="Subtitle 2"/>
          <p:cNvSpPr>
            <a:spLocks noGrp="1"/>
          </p:cNvSpPr>
          <p:nvPr>
            <p:ph type="subTitle" idx="1"/>
          </p:nvPr>
        </p:nvSpPr>
        <p:spPr/>
        <p:txBody>
          <a:bodyPr>
            <a:normAutofit/>
          </a:bodyPr>
          <a:lstStyle/>
          <a:p>
            <a:pPr algn="ctr"/>
            <a:r>
              <a:rPr lang="fa-IR" sz="3200" b="1" dirty="0" smtClean="0">
                <a:cs typeface="B Nazanin" panose="00000400000000000000" pitchFamily="2" charset="-78"/>
              </a:rPr>
              <a:t>واحد بهداشت حرفه ای</a:t>
            </a:r>
            <a:endParaRPr lang="fa-IR" sz="3200" b="1" dirty="0">
              <a:cs typeface="B Nazanin" panose="00000400000000000000" pitchFamily="2" charset="-78"/>
            </a:endParaRPr>
          </a:p>
        </p:txBody>
      </p:sp>
    </p:spTree>
    <p:extLst>
      <p:ext uri="{BB962C8B-B14F-4D97-AF65-F5344CB8AC3E}">
        <p14:creationId xmlns:p14="http://schemas.microsoft.com/office/powerpoint/2010/main" val="3521209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2400" b="1" dirty="0" smtClean="0">
                <a:cs typeface="B Nazanin" panose="00000400000000000000" pitchFamily="2" charset="-78"/>
              </a:rPr>
              <a:t>6. آرتریت مفصلی:</a:t>
            </a:r>
            <a:r>
              <a:rPr lang="fa-IR" sz="2400" dirty="0">
                <a:cs typeface="B Nazanin" panose="00000400000000000000" pitchFamily="2" charset="-78"/>
              </a:rPr>
              <a:t> </a:t>
            </a:r>
            <a:r>
              <a:rPr lang="fa-IR" sz="2400" dirty="0" smtClean="0">
                <a:cs typeface="B Nazanin" panose="00000400000000000000" pitchFamily="2" charset="-78"/>
              </a:rPr>
              <a:t>آرتریت مفصلی شامل نوع های مختلفی از التهابات مفاصل است که با درد، تورم و محدودیت حرکت مفاصل همراه است. </a:t>
            </a:r>
            <a:br>
              <a:rPr lang="fa-IR" sz="2400" dirty="0" smtClean="0">
                <a:cs typeface="B Nazanin" panose="00000400000000000000" pitchFamily="2" charset="-78"/>
              </a:rPr>
            </a:br>
            <a:r>
              <a:rPr lang="fa-IR" sz="2400" dirty="0" smtClean="0">
                <a:cs typeface="B Nazanin" panose="00000400000000000000" pitchFamily="2" charset="-78"/>
              </a:rPr>
              <a:t/>
            </a:r>
            <a:br>
              <a:rPr lang="fa-IR" sz="2400" dirty="0" smtClean="0">
                <a:cs typeface="B Nazanin" panose="00000400000000000000" pitchFamily="2" charset="-78"/>
              </a:rPr>
            </a:br>
            <a:r>
              <a:rPr lang="fa-IR" sz="2400" b="1" dirty="0" smtClean="0">
                <a:cs typeface="B Nazanin" panose="00000400000000000000" pitchFamily="2" charset="-78"/>
              </a:rPr>
              <a:t>7. اسکولیوز: </a:t>
            </a:r>
            <a:r>
              <a:rPr lang="fa-IR" sz="2400" dirty="0" smtClean="0">
                <a:cs typeface="B Nazanin" panose="00000400000000000000" pitchFamily="2" charset="-78"/>
              </a:rPr>
              <a:t>یک اختلال ستون فقرات است که به صورت خمیدگی جانبی یا چرخش ستون فقرات همراه است.</a:t>
            </a:r>
            <a:endParaRPr lang="fa-IR" sz="2400" b="1" dirty="0">
              <a:cs typeface="B Nazanin" panose="00000400000000000000" pitchFamily="2" charset="-78"/>
            </a:endParaRPr>
          </a:p>
        </p:txBody>
      </p:sp>
      <p:sp>
        <p:nvSpPr>
          <p:cNvPr id="3" name="Content Placeholder 2"/>
          <p:cNvSpPr>
            <a:spLocks noGrp="1"/>
          </p:cNvSpPr>
          <p:nvPr>
            <p:ph idx="1"/>
          </p:nvPr>
        </p:nvSpPr>
        <p:spPr/>
        <p:txBody>
          <a:bodyPr/>
          <a:lstStyle/>
          <a:p>
            <a:endParaRPr lang="fa-IR" dirty="0" smtClean="0"/>
          </a:p>
          <a:p>
            <a:pPr marL="0" indent="0">
              <a:buNone/>
            </a:pPr>
            <a:endParaRPr lang="fa-IR" dirty="0" smtClean="0"/>
          </a:p>
        </p:txBody>
      </p:sp>
      <p:pic>
        <p:nvPicPr>
          <p:cNvPr id="4" name="Picture 3"/>
          <p:cNvPicPr>
            <a:picLocks noChangeAspect="1"/>
          </p:cNvPicPr>
          <p:nvPr/>
        </p:nvPicPr>
        <p:blipFill>
          <a:blip r:embed="rId2"/>
          <a:stretch>
            <a:fillRect/>
          </a:stretch>
        </p:blipFill>
        <p:spPr>
          <a:xfrm>
            <a:off x="2284911" y="1946367"/>
            <a:ext cx="7683138" cy="4200116"/>
          </a:xfrm>
          <a:prstGeom prst="rect">
            <a:avLst/>
          </a:prstGeom>
        </p:spPr>
      </p:pic>
    </p:spTree>
    <p:extLst>
      <p:ext uri="{BB962C8B-B14F-4D97-AF65-F5344CB8AC3E}">
        <p14:creationId xmlns:p14="http://schemas.microsoft.com/office/powerpoint/2010/main" val="2806444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400" b="1" smtClean="0">
                <a:cs typeface="B Nazanin" panose="00000400000000000000" pitchFamily="2" charset="-78"/>
              </a:rPr>
              <a:t>انواع اختلالات اسکلتی عضلانی ناشی از کار </a:t>
            </a:r>
            <a:endParaRPr lang="fa-IR" sz="4400" b="1">
              <a:cs typeface="B Nazanin" panose="00000400000000000000" pitchFamily="2" charset="-78"/>
            </a:endParaRPr>
          </a:p>
        </p:txBody>
      </p:sp>
      <p:sp>
        <p:nvSpPr>
          <p:cNvPr id="3" name="Content Placeholder 2"/>
          <p:cNvSpPr>
            <a:spLocks noGrp="1"/>
          </p:cNvSpPr>
          <p:nvPr>
            <p:ph idx="1"/>
          </p:nvPr>
        </p:nvSpPr>
        <p:spPr/>
        <p:txBody>
          <a:bodyPr>
            <a:normAutofit/>
          </a:bodyPr>
          <a:lstStyle/>
          <a:p>
            <a:r>
              <a:rPr lang="fa-IR" sz="2400" dirty="0" smtClean="0">
                <a:cs typeface="B Nazanin" panose="00000400000000000000" pitchFamily="2" charset="-78"/>
              </a:rPr>
              <a:t>1. اختلالات ترومای تجمعی ( </a:t>
            </a:r>
            <a:r>
              <a:rPr lang="en-US" sz="2400" dirty="0" smtClean="0">
                <a:cs typeface="B Nazanin" panose="00000400000000000000" pitchFamily="2" charset="-78"/>
              </a:rPr>
              <a:t>CTD</a:t>
            </a:r>
            <a:r>
              <a:rPr lang="fa-IR" sz="2400" dirty="0" smtClean="0">
                <a:cs typeface="B Nazanin" panose="00000400000000000000" pitchFamily="2" charset="-78"/>
              </a:rPr>
              <a:t> )</a:t>
            </a:r>
          </a:p>
          <a:p>
            <a:r>
              <a:rPr lang="fa-IR" sz="2400" dirty="0" smtClean="0">
                <a:cs typeface="B Nazanin" panose="00000400000000000000" pitchFamily="2" charset="-78"/>
              </a:rPr>
              <a:t>2. اختلالات ترومای ناشی از حرکات تکراری ( </a:t>
            </a:r>
            <a:r>
              <a:rPr lang="en-US" sz="2400" dirty="0" smtClean="0">
                <a:cs typeface="B Nazanin" panose="00000400000000000000" pitchFamily="2" charset="-78"/>
              </a:rPr>
              <a:t>RTD</a:t>
            </a:r>
            <a:r>
              <a:rPr lang="fa-IR" sz="2400" dirty="0" smtClean="0">
                <a:cs typeface="B Nazanin" panose="00000400000000000000" pitchFamily="2" charset="-78"/>
              </a:rPr>
              <a:t> ) </a:t>
            </a:r>
          </a:p>
          <a:p>
            <a:r>
              <a:rPr lang="fa-IR" sz="2400" dirty="0" smtClean="0">
                <a:cs typeface="B Nazanin" panose="00000400000000000000" pitchFamily="2" charset="-78"/>
              </a:rPr>
              <a:t>3. آسیب های ناشی از فشار خون ( </a:t>
            </a:r>
            <a:r>
              <a:rPr lang="en-US" sz="2400" dirty="0" smtClean="0">
                <a:cs typeface="B Nazanin" panose="00000400000000000000" pitchFamily="2" charset="-78"/>
              </a:rPr>
              <a:t>RSI</a:t>
            </a:r>
            <a:r>
              <a:rPr lang="fa-IR" sz="2400" dirty="0" smtClean="0">
                <a:cs typeface="B Nazanin" panose="00000400000000000000" pitchFamily="2" charset="-78"/>
              </a:rPr>
              <a:t> ) </a:t>
            </a:r>
          </a:p>
          <a:p>
            <a:r>
              <a:rPr lang="fa-IR" sz="2400" dirty="0" smtClean="0">
                <a:cs typeface="B Nazanin" panose="00000400000000000000" pitchFamily="2" charset="-78"/>
              </a:rPr>
              <a:t>4. اختلالات حرکتی تکراری ( </a:t>
            </a:r>
            <a:r>
              <a:rPr lang="en-US" sz="2400" dirty="0" smtClean="0">
                <a:cs typeface="B Nazanin" panose="00000400000000000000" pitchFamily="2" charset="-78"/>
              </a:rPr>
              <a:t>RMD</a:t>
            </a:r>
            <a:r>
              <a:rPr lang="fa-IR" sz="2400" dirty="0" smtClean="0">
                <a:cs typeface="B Nazanin" panose="00000400000000000000" pitchFamily="2" charset="-78"/>
              </a:rPr>
              <a:t> )</a:t>
            </a:r>
          </a:p>
          <a:p>
            <a:r>
              <a:rPr lang="fa-IR" sz="2400" dirty="0" smtClean="0">
                <a:cs typeface="B Nazanin" panose="00000400000000000000" pitchFamily="2" charset="-78"/>
              </a:rPr>
              <a:t>5. سندرم </a:t>
            </a:r>
            <a:r>
              <a:rPr lang="en-US" sz="2400" dirty="0" smtClean="0">
                <a:cs typeface="B Nazanin" panose="00000400000000000000" pitchFamily="2" charset="-78"/>
              </a:rPr>
              <a:t>OVERUSE</a:t>
            </a:r>
            <a:endParaRPr lang="fa-IR" sz="2400" dirty="0">
              <a:cs typeface="B Nazanin" panose="00000400000000000000" pitchFamily="2" charset="-78"/>
            </a:endParaRPr>
          </a:p>
        </p:txBody>
      </p:sp>
    </p:spTree>
    <p:extLst>
      <p:ext uri="{BB962C8B-B14F-4D97-AF65-F5344CB8AC3E}">
        <p14:creationId xmlns:p14="http://schemas.microsoft.com/office/powerpoint/2010/main" val="1441598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400" b="1" dirty="0" smtClean="0">
                <a:cs typeface="B Nazanin" panose="00000400000000000000" pitchFamily="2" charset="-78"/>
              </a:rPr>
              <a:t>ریسک فاکتور های آسیب به کمر </a:t>
            </a:r>
            <a:endParaRPr lang="fa-IR" sz="4400" b="1" dirty="0">
              <a:cs typeface="B Nazanin" panose="00000400000000000000" pitchFamily="2" charset="-78"/>
            </a:endParaRPr>
          </a:p>
        </p:txBody>
      </p:sp>
      <p:pic>
        <p:nvPicPr>
          <p:cNvPr id="5" name="Content Placeholder 4"/>
          <p:cNvPicPr>
            <a:picLocks noGrp="1" noChangeAspect="1"/>
          </p:cNvPicPr>
          <p:nvPr>
            <p:ph sz="half" idx="1"/>
          </p:nvPr>
        </p:nvPicPr>
        <p:blipFill>
          <a:blip r:embed="rId2"/>
          <a:stretch>
            <a:fillRect/>
          </a:stretch>
        </p:blipFill>
        <p:spPr>
          <a:xfrm>
            <a:off x="1185069" y="2271713"/>
            <a:ext cx="4836908" cy="3221381"/>
          </a:xfrm>
          <a:prstGeom prst="rect">
            <a:avLst/>
          </a:prstGeom>
        </p:spPr>
      </p:pic>
      <p:sp>
        <p:nvSpPr>
          <p:cNvPr id="4" name="Content Placeholder 3"/>
          <p:cNvSpPr>
            <a:spLocks noGrp="1"/>
          </p:cNvSpPr>
          <p:nvPr>
            <p:ph sz="half" idx="2"/>
          </p:nvPr>
        </p:nvSpPr>
        <p:spPr/>
        <p:txBody>
          <a:bodyPr/>
          <a:lstStyle/>
          <a:p>
            <a:r>
              <a:rPr lang="fa-IR" sz="2400" b="1" dirty="0" smtClean="0">
                <a:cs typeface="B Nazanin" panose="00000400000000000000" pitchFamily="2" charset="-78"/>
              </a:rPr>
              <a:t>ریسک فاکتور های حاد: </a:t>
            </a:r>
          </a:p>
          <a:p>
            <a:r>
              <a:rPr lang="fa-IR" sz="2400" dirty="0" smtClean="0">
                <a:cs typeface="B Nazanin" panose="00000400000000000000" pitchFamily="2" charset="-78"/>
              </a:rPr>
              <a:t>بیشتر عوامل تروماتیک بوده مانند لیزخوردن، افتادن، تصادف، روش نامناسب حمل اجسام</a:t>
            </a:r>
          </a:p>
          <a:p>
            <a:endParaRPr lang="fa-IR" sz="2400" dirty="0">
              <a:cs typeface="B Nazanin" panose="00000400000000000000" pitchFamily="2" charset="-78"/>
            </a:endParaRPr>
          </a:p>
          <a:p>
            <a:r>
              <a:rPr lang="fa-IR" sz="2400" b="1" dirty="0" smtClean="0">
                <a:cs typeface="B Nazanin" panose="00000400000000000000" pitchFamily="2" charset="-78"/>
              </a:rPr>
              <a:t>ریسک فاکتور های مزمن: </a:t>
            </a:r>
          </a:p>
          <a:p>
            <a:r>
              <a:rPr lang="fa-IR" sz="2400" dirty="0" smtClean="0">
                <a:cs typeface="B Nazanin" panose="00000400000000000000" pitchFamily="2" charset="-78"/>
              </a:rPr>
              <a:t>داشتن وضعیت نامناسب ستون فقرات هنگام کار،سابقه ژنتیکی، انجام نامناسب حمل اجسام که همراه با جابجایی مکرر باشد و ... </a:t>
            </a:r>
            <a:endParaRPr lang="fa-IR" sz="2400" dirty="0">
              <a:cs typeface="B Nazanin" panose="00000400000000000000" pitchFamily="2" charset="-78"/>
            </a:endParaRPr>
          </a:p>
        </p:txBody>
      </p:sp>
    </p:spTree>
    <p:extLst>
      <p:ext uri="{BB962C8B-B14F-4D97-AF65-F5344CB8AC3E}">
        <p14:creationId xmlns:p14="http://schemas.microsoft.com/office/powerpoint/2010/main" val="2617441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400" b="1" dirty="0" smtClean="0">
                <a:cs typeface="B Nazanin" panose="00000400000000000000" pitchFamily="2" charset="-78"/>
              </a:rPr>
              <a:t>راه های کاهش ریسک فاکتور های کمردرد</a:t>
            </a:r>
            <a:endParaRPr lang="fa-IR" sz="4400" b="1" dirty="0">
              <a:cs typeface="B Nazanin" panose="00000400000000000000" pitchFamily="2" charset="-78"/>
            </a:endParaRPr>
          </a:p>
        </p:txBody>
      </p:sp>
      <p:sp>
        <p:nvSpPr>
          <p:cNvPr id="3" name="Content Placeholder 2"/>
          <p:cNvSpPr>
            <a:spLocks noGrp="1"/>
          </p:cNvSpPr>
          <p:nvPr>
            <p:ph idx="1"/>
          </p:nvPr>
        </p:nvSpPr>
        <p:spPr/>
        <p:txBody>
          <a:bodyPr>
            <a:normAutofit/>
          </a:bodyPr>
          <a:lstStyle/>
          <a:p>
            <a:r>
              <a:rPr lang="fa-IR" sz="2400" dirty="0" smtClean="0">
                <a:cs typeface="B Nazanin" panose="00000400000000000000" pitchFamily="2" charset="-78"/>
              </a:rPr>
              <a:t>1. خودداری از قرار دادن اجسام در ارتفاعات خیلی بالا و خیلی پایین </a:t>
            </a:r>
          </a:p>
          <a:p>
            <a:r>
              <a:rPr lang="fa-IR" sz="2400" dirty="0" smtClean="0">
                <a:cs typeface="B Nazanin" panose="00000400000000000000" pitchFamily="2" charset="-78"/>
              </a:rPr>
              <a:t>2. کاهش وزن و اندازه اجسام </a:t>
            </a:r>
          </a:p>
          <a:p>
            <a:r>
              <a:rPr lang="fa-IR" sz="2400" dirty="0" smtClean="0">
                <a:cs typeface="B Nazanin" panose="00000400000000000000" pitchFamily="2" charset="-78"/>
              </a:rPr>
              <a:t>3. گذاشتن دسته برای اجسام </a:t>
            </a:r>
          </a:p>
          <a:p>
            <a:r>
              <a:rPr lang="fa-IR" sz="2400" dirty="0" smtClean="0">
                <a:cs typeface="B Nazanin" panose="00000400000000000000" pitchFamily="2" charset="-78"/>
              </a:rPr>
              <a:t>4. نزدیک کردن اجسام به بدن تا حد امکان</a:t>
            </a:r>
          </a:p>
          <a:p>
            <a:r>
              <a:rPr lang="fa-IR" sz="2400" dirty="0" smtClean="0">
                <a:cs typeface="B Nazanin" panose="00000400000000000000" pitchFamily="2" charset="-78"/>
              </a:rPr>
              <a:t>5. حذف حرکات چرخشی و خم شدن به هنگام جابجایی اجسام</a:t>
            </a:r>
          </a:p>
          <a:p>
            <a:r>
              <a:rPr lang="fa-IR" sz="2400" dirty="0" smtClean="0">
                <a:cs typeface="B Nazanin" panose="00000400000000000000" pitchFamily="2" charset="-78"/>
              </a:rPr>
              <a:t>6. رعایت اصول جابجایی اجسام ( بلند کردن ) </a:t>
            </a:r>
          </a:p>
          <a:p>
            <a:r>
              <a:rPr lang="fa-IR" sz="2400" dirty="0" smtClean="0">
                <a:cs typeface="B Nazanin" panose="00000400000000000000" pitchFamily="2" charset="-78"/>
              </a:rPr>
              <a:t>7. در صورت لزوم استفاده از جابجا کننده های مکانیکی </a:t>
            </a:r>
          </a:p>
        </p:txBody>
      </p:sp>
    </p:spTree>
    <p:extLst>
      <p:ext uri="{BB962C8B-B14F-4D97-AF65-F5344CB8AC3E}">
        <p14:creationId xmlns:p14="http://schemas.microsoft.com/office/powerpoint/2010/main" val="1762190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400" b="1" dirty="0">
                <a:cs typeface="B Nazanin" panose="00000400000000000000" pitchFamily="2" charset="-78"/>
              </a:rPr>
              <a:t>عوامل تاثیر گذار</a:t>
            </a:r>
          </a:p>
        </p:txBody>
      </p:sp>
      <p:sp>
        <p:nvSpPr>
          <p:cNvPr id="3" name="Content Placeholder 2"/>
          <p:cNvSpPr>
            <a:spLocks noGrp="1"/>
          </p:cNvSpPr>
          <p:nvPr>
            <p:ph idx="1"/>
          </p:nvPr>
        </p:nvSpPr>
        <p:spPr/>
        <p:txBody>
          <a:bodyPr/>
          <a:lstStyle/>
          <a:p>
            <a:r>
              <a:rPr lang="fa-IR" sz="2400" b="1" dirty="0">
                <a:cs typeface="B Nazanin" panose="00000400000000000000" pitchFamily="2" charset="-78"/>
              </a:rPr>
              <a:t>1. عوامل فیزیکی: </a:t>
            </a:r>
            <a:r>
              <a:rPr lang="fa-IR" sz="2400" dirty="0">
                <a:cs typeface="B Nazanin" panose="00000400000000000000" pitchFamily="2" charset="-78"/>
              </a:rPr>
              <a:t>فعالیت هایی که نیازمند تغیر مکرر وضعیت بدن، بلند کردن بار های سنگین، خم شدن و چرخش مکرر هستند به علت عدم تعادل بدن و فشار روی ناحیه کمر می توانند در ایجاد کمردرد نقش داشته باشند.</a:t>
            </a:r>
          </a:p>
          <a:p>
            <a:r>
              <a:rPr lang="fa-IR" sz="2400" dirty="0">
                <a:cs typeface="B Nazanin" panose="00000400000000000000" pitchFamily="2" charset="-78"/>
              </a:rPr>
              <a:t> </a:t>
            </a:r>
          </a:p>
          <a:p>
            <a:r>
              <a:rPr lang="fa-IR" sz="2400" b="1" dirty="0">
                <a:cs typeface="B Nazanin" panose="00000400000000000000" pitchFamily="2" charset="-78"/>
              </a:rPr>
              <a:t>2. عوامل روانی-اجتماعی</a:t>
            </a:r>
          </a:p>
          <a:p>
            <a:endParaRPr lang="fa-IR" sz="2400" dirty="0">
              <a:cs typeface="B Nazanin" panose="00000400000000000000" pitchFamily="2" charset="-78"/>
            </a:endParaRPr>
          </a:p>
          <a:p>
            <a:r>
              <a:rPr lang="fa-IR" sz="2400" b="1" dirty="0">
                <a:cs typeface="B Nazanin" panose="00000400000000000000" pitchFamily="2" charset="-78"/>
              </a:rPr>
              <a:t>3. عوامل مربوط به محیط کار </a:t>
            </a:r>
            <a:r>
              <a:rPr lang="fa-IR" sz="2400" dirty="0">
                <a:cs typeface="B Nazanin" panose="00000400000000000000" pitchFamily="2" charset="-78"/>
              </a:rPr>
              <a:t>شامل حمایت شغلی، تعداد کارکنان، حمایت اجتماعی از طرف همکاران و کلا رضایت شغلی از عوامل موثر بر کمردرد می باشد.</a:t>
            </a:r>
          </a:p>
          <a:p>
            <a:endParaRPr lang="fa-IR" dirty="0"/>
          </a:p>
        </p:txBody>
      </p:sp>
    </p:spTree>
    <p:extLst>
      <p:ext uri="{BB962C8B-B14F-4D97-AF65-F5344CB8AC3E}">
        <p14:creationId xmlns:p14="http://schemas.microsoft.com/office/powerpoint/2010/main" val="1413280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400" b="1" dirty="0" smtClean="0">
                <a:cs typeface="B Nazanin" panose="00000400000000000000" pitchFamily="2" charset="-78"/>
              </a:rPr>
              <a:t>علل کمردرد در مردان</a:t>
            </a:r>
            <a:endParaRPr lang="fa-IR" sz="4400" b="1" dirty="0">
              <a:cs typeface="B Nazanin" panose="00000400000000000000" pitchFamily="2" charset="-78"/>
            </a:endParaRPr>
          </a:p>
        </p:txBody>
      </p:sp>
      <p:sp>
        <p:nvSpPr>
          <p:cNvPr id="3" name="Content Placeholder 2"/>
          <p:cNvSpPr>
            <a:spLocks noGrp="1"/>
          </p:cNvSpPr>
          <p:nvPr>
            <p:ph idx="1"/>
          </p:nvPr>
        </p:nvSpPr>
        <p:spPr/>
        <p:txBody>
          <a:bodyPr>
            <a:normAutofit/>
          </a:bodyPr>
          <a:lstStyle/>
          <a:p>
            <a:r>
              <a:rPr lang="fa-IR" sz="2400" dirty="0" smtClean="0">
                <a:cs typeface="B Nazanin" panose="00000400000000000000" pitchFamily="2" charset="-78"/>
              </a:rPr>
              <a:t>کمردرد در مردان می تواند ناشی از دلایل متعددی باشد که برخی ازآن ها مختص جنسیت و شرایط خاص زندگی و کاری آن ها است. </a:t>
            </a:r>
          </a:p>
          <a:p>
            <a:r>
              <a:rPr lang="fa-IR" sz="2400" b="1" dirty="0" smtClean="0">
                <a:cs typeface="B Nazanin" panose="00000400000000000000" pitchFamily="2" charset="-78"/>
              </a:rPr>
              <a:t>1. فعالیت های بدنی و مشاغل سنگین: </a:t>
            </a:r>
            <a:r>
              <a:rPr lang="fa-IR" sz="2400" dirty="0" smtClean="0">
                <a:cs typeface="B Nazanin" panose="00000400000000000000" pitchFamily="2" charset="-78"/>
              </a:rPr>
              <a:t>مردانی که در مشاغلی با فعالیت بدنی زیاد کار می کنند، مانند کارگران ساختمانی، انبارداران، نیروهای خدماتی و .... بیشتر در معرض خطر کمردرد قرار دارند. </a:t>
            </a:r>
          </a:p>
          <a:p>
            <a:r>
              <a:rPr lang="fa-IR" sz="2400" b="1" dirty="0" smtClean="0">
                <a:cs typeface="B Nazanin" panose="00000400000000000000" pitchFamily="2" charset="-78"/>
              </a:rPr>
              <a:t>2. سبک زندگی کم تحرک: </a:t>
            </a:r>
            <a:r>
              <a:rPr lang="fa-IR" sz="2400" dirty="0" smtClean="0">
                <a:cs typeface="B Nazanin" panose="00000400000000000000" pitchFamily="2" charset="-78"/>
              </a:rPr>
              <a:t>عادات زندگی نشسته، مانند کار طولانی مدت پشت میز یا نشستن طولانی مدت جلوی تلویزیون یا کامپیوتر، می تواند به ضعف عضلات کمر و شکم منجر شود. این ضعف عضلانی، به نوبه خود می تواند سبب شود که کمر نتواند به خوبی حمایت شود و منجر به کمردرد شود. </a:t>
            </a:r>
          </a:p>
          <a:p>
            <a:r>
              <a:rPr lang="fa-IR" sz="2400" b="1" dirty="0" smtClean="0">
                <a:cs typeface="B Nazanin" panose="00000400000000000000" pitchFamily="2" charset="-78"/>
              </a:rPr>
              <a:t>3. اضافه وزن و چاقی: </a:t>
            </a:r>
            <a:r>
              <a:rPr lang="fa-IR" sz="2400" dirty="0" smtClean="0">
                <a:cs typeface="B Nazanin" panose="00000400000000000000" pitchFamily="2" charset="-78"/>
              </a:rPr>
              <a:t>اضافه وزن یا چاقی نیز می تواند فشار اضافی به کمر وارد کند، به ویژه در ناحیه تحتانی کمر. این فشار اضافی می تواند باعث فرسایش سریع تر دیسک های بین مهره ای و سایرساختار های حمایتی بدن شود. </a:t>
            </a:r>
          </a:p>
        </p:txBody>
      </p:sp>
    </p:spTree>
    <p:extLst>
      <p:ext uri="{BB962C8B-B14F-4D97-AF65-F5344CB8AC3E}">
        <p14:creationId xmlns:p14="http://schemas.microsoft.com/office/powerpoint/2010/main" val="1096451438"/>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docProps/app.xml><?xml version="1.0" encoding="utf-8"?>
<Properties xmlns="http://schemas.openxmlformats.org/officeDocument/2006/extended-properties" xmlns:vt="http://schemas.openxmlformats.org/officeDocument/2006/docPropsVTypes">
  <Template>Retrospect</Template>
  <TotalTime>847</TotalTime>
  <Words>2799</Words>
  <Application>Microsoft Office PowerPoint</Application>
  <PresentationFormat>Widescreen</PresentationFormat>
  <Paragraphs>176</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B Nazanin</vt:lpstr>
      <vt:lpstr>Calibri</vt:lpstr>
      <vt:lpstr>Calibri Light</vt:lpstr>
      <vt:lpstr>Wingdings 2</vt:lpstr>
      <vt:lpstr>Retrospect</vt:lpstr>
      <vt:lpstr>بسم الله الرحمن الرحیم</vt:lpstr>
      <vt:lpstr>تعریف</vt:lpstr>
      <vt:lpstr>انواع اختلالات اسکلتی عضلانی </vt:lpstr>
      <vt:lpstr>6. آرتریت مفصلی: آرتریت مفصلی شامل نوع های مختلفی از التهابات مفاصل است که با درد، تورم و محدودیت حرکت مفاصل همراه است.   7. اسکولیوز: یک اختلال ستون فقرات است که به صورت خمیدگی جانبی یا چرخش ستون فقرات همراه است.</vt:lpstr>
      <vt:lpstr>انواع اختلالات اسکلتی عضلانی ناشی از کار </vt:lpstr>
      <vt:lpstr>ریسک فاکتور های آسیب به کمر </vt:lpstr>
      <vt:lpstr>راه های کاهش ریسک فاکتور های کمردرد</vt:lpstr>
      <vt:lpstr>عوامل تاثیر گذار</vt:lpstr>
      <vt:lpstr>علل کمردرد در مردان</vt:lpstr>
      <vt:lpstr>علل معمول کمر درد در نیرو های خدمات</vt:lpstr>
      <vt:lpstr>علل معمول کمر درد در نیرو های خدمات   </vt:lpstr>
      <vt:lpstr>حمل بار در نیروهای خدمات</vt:lpstr>
      <vt:lpstr>کمردرد در پرستاران مرد</vt:lpstr>
      <vt:lpstr>کمردرد در کارمندان مرد</vt:lpstr>
      <vt:lpstr>عوارض پشت میز نشینی</vt:lpstr>
      <vt:lpstr>آسیب پذیری عصب بین دیسک ها </vt:lpstr>
      <vt:lpstr>چاقی و اضافه وزن</vt:lpstr>
      <vt:lpstr>افزایش خطر ابتلا به بیماری های قلبی </vt:lpstr>
      <vt:lpstr>واریس</vt:lpstr>
      <vt:lpstr>پوسچر صحیح نشستن در پرسنل اداری</vt:lpstr>
      <vt:lpstr>روش های کنترل اختلالات اسکلتی عضلانی </vt:lpstr>
      <vt:lpstr>انواع کنترل های مد یریتی  </vt:lpstr>
      <vt:lpstr>فراهم نمودن تنوع مشاغل </vt:lpstr>
      <vt:lpstr>تنظیم زمانبندی کار و ریتم کاری </vt:lpstr>
      <vt:lpstr>دوره های استراحت</vt:lpstr>
      <vt:lpstr>تغییر عملیات کاری</vt:lpstr>
      <vt:lpstr>پیشگیری و درمان</vt:lpstr>
      <vt:lpstr>درمان کمردرد</vt:lpstr>
      <vt:lpstr>درمان کمردرد</vt:lpstr>
      <vt:lpstr>درمان کمردرد</vt:lpstr>
      <vt:lpstr>داروها</vt:lpstr>
      <vt:lpstr>داروها</vt:lpstr>
      <vt:lpstr>باتشکر از توجه شما</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بهداشت حرفه ای - فتحی</dc:creator>
  <cp:lastModifiedBy>بهداشت حرفه ای - فتحی</cp:lastModifiedBy>
  <cp:revision>63</cp:revision>
  <dcterms:created xsi:type="dcterms:W3CDTF">2024-06-10T07:20:22Z</dcterms:created>
  <dcterms:modified xsi:type="dcterms:W3CDTF">2024-06-15T08:01:13Z</dcterms:modified>
</cp:coreProperties>
</file>